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9"/>
  </p:notesMasterIdLst>
  <p:handoutMasterIdLst>
    <p:handoutMasterId r:id="rId180"/>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94" r:id="rId125"/>
    <p:sldId id="395" r:id="rId126"/>
    <p:sldId id="396" r:id="rId127"/>
    <p:sldId id="397" r:id="rId128"/>
    <p:sldId id="398" r:id="rId129"/>
    <p:sldId id="399" r:id="rId130"/>
    <p:sldId id="400" r:id="rId131"/>
    <p:sldId id="401" r:id="rId132"/>
    <p:sldId id="402" r:id="rId133"/>
    <p:sldId id="403" r:id="rId134"/>
    <p:sldId id="404" r:id="rId135"/>
    <p:sldId id="405" r:id="rId136"/>
    <p:sldId id="406" r:id="rId137"/>
    <p:sldId id="407" r:id="rId138"/>
    <p:sldId id="408" r:id="rId139"/>
    <p:sldId id="409" r:id="rId140"/>
    <p:sldId id="410" r:id="rId141"/>
    <p:sldId id="411" r:id="rId142"/>
    <p:sldId id="412" r:id="rId143"/>
    <p:sldId id="413" r:id="rId144"/>
    <p:sldId id="414" r:id="rId145"/>
    <p:sldId id="415" r:id="rId146"/>
    <p:sldId id="416" r:id="rId147"/>
    <p:sldId id="417" r:id="rId148"/>
    <p:sldId id="418" r:id="rId149"/>
    <p:sldId id="419" r:id="rId150"/>
    <p:sldId id="421" r:id="rId151"/>
    <p:sldId id="422" r:id="rId152"/>
    <p:sldId id="423" r:id="rId153"/>
    <p:sldId id="425" r:id="rId154"/>
    <p:sldId id="426" r:id="rId155"/>
    <p:sldId id="427" r:id="rId156"/>
    <p:sldId id="428" r:id="rId157"/>
    <p:sldId id="429" r:id="rId158"/>
    <p:sldId id="430" r:id="rId159"/>
    <p:sldId id="432" r:id="rId160"/>
    <p:sldId id="433" r:id="rId161"/>
    <p:sldId id="434" r:id="rId162"/>
    <p:sldId id="436" r:id="rId163"/>
    <p:sldId id="437" r:id="rId164"/>
    <p:sldId id="438" r:id="rId165"/>
    <p:sldId id="440" r:id="rId166"/>
    <p:sldId id="441" r:id="rId167"/>
    <p:sldId id="442" r:id="rId168"/>
    <p:sldId id="444" r:id="rId169"/>
    <p:sldId id="445" r:id="rId170"/>
    <p:sldId id="446" r:id="rId171"/>
    <p:sldId id="448" r:id="rId172"/>
    <p:sldId id="449" r:id="rId173"/>
    <p:sldId id="450" r:id="rId174"/>
    <p:sldId id="452" r:id="rId175"/>
    <p:sldId id="453" r:id="rId176"/>
    <p:sldId id="454" r:id="rId177"/>
    <p:sldId id="455" r:id="rId1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6">
          <p15:clr>
            <a:srgbClr val="A4A3A4"/>
          </p15:clr>
        </p15:guide>
        <p15:guide id="2" pos="56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editor" initials="AU" lastIdx="3" clrIdx="0"/>
  <p:cmAuthor id="1" name="Kathryn Leeber" initials="K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5102" autoAdjust="0"/>
  </p:normalViewPr>
  <p:slideViewPr>
    <p:cSldViewPr snapToGrid="0">
      <p:cViewPr varScale="1">
        <p:scale>
          <a:sx n="94" d="100"/>
          <a:sy n="94" d="100"/>
        </p:scale>
        <p:origin x="928" y="200"/>
      </p:cViewPr>
      <p:guideLst>
        <p:guide orient="horz" pos="926"/>
        <p:guide pos="566"/>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commentAuthors" Target="commentAuthor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microsoft.com/office/2016/11/relationships/changesInfo" Target="changesInfos/changesInfo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D6143A40-E451-374F-99C2-60C01D7C811B}"/>
    <pc:docChg chg="modSld">
      <pc:chgData name="Kathryn Leeber" userId="15028f3c-0a13-4345-9369-dac953ae4f16" providerId="ADAL" clId="{D6143A40-E451-374F-99C2-60C01D7C811B}" dt="2021-01-04T19:43:19.529" v="2" actId="20577"/>
      <pc:docMkLst>
        <pc:docMk/>
      </pc:docMkLst>
      <pc:sldChg chg="modSp mod">
        <pc:chgData name="Kathryn Leeber" userId="15028f3c-0a13-4345-9369-dac953ae4f16" providerId="ADAL" clId="{D6143A40-E451-374F-99C2-60C01D7C811B}" dt="2021-01-04T19:43:19.529" v="2" actId="20577"/>
        <pc:sldMkLst>
          <pc:docMk/>
          <pc:sldMk cId="0" sldId="409"/>
        </pc:sldMkLst>
        <pc:spChg chg="mod">
          <ac:chgData name="Kathryn Leeber" userId="15028f3c-0a13-4345-9369-dac953ae4f16" providerId="ADAL" clId="{D6143A40-E451-374F-99C2-60C01D7C811B}" dt="2021-01-04T19:43:19.529" v="2" actId="20577"/>
          <ac:spMkLst>
            <pc:docMk/>
            <pc:sldMk cId="0" sldId="409"/>
            <ac:spMk id="3" creationId="{00000000-0000-0000-0000-000000000000}"/>
          </ac:spMkLst>
        </pc:spChg>
      </pc:sldChg>
    </pc:docChg>
  </pc:docChgLst>
  <pc:docChgLst>
    <pc:chgData name="Kathryn Leeber" userId="15028f3c-0a13-4345-9369-dac953ae4f16" providerId="ADAL" clId="{AAB1659E-9A73-9A41-993F-55E98995443F}"/>
    <pc:docChg chg="custSel modSld">
      <pc:chgData name="Kathryn Leeber" userId="15028f3c-0a13-4345-9369-dac953ae4f16" providerId="ADAL" clId="{AAB1659E-9A73-9A41-993F-55E98995443F}" dt="2020-11-10T19:14:07.641" v="4"/>
      <pc:docMkLst>
        <pc:docMk/>
      </pc:docMkLst>
      <pc:sldChg chg="modSp mod delCm">
        <pc:chgData name="Kathryn Leeber" userId="15028f3c-0a13-4345-9369-dac953ae4f16" providerId="ADAL" clId="{AAB1659E-9A73-9A41-993F-55E98995443F}" dt="2020-11-10T14:57:20.363" v="1" actId="20577"/>
        <pc:sldMkLst>
          <pc:docMk/>
          <pc:sldMk cId="0" sldId="274"/>
        </pc:sldMkLst>
        <pc:spChg chg="mod">
          <ac:chgData name="Kathryn Leeber" userId="15028f3c-0a13-4345-9369-dac953ae4f16" providerId="ADAL" clId="{AAB1659E-9A73-9A41-993F-55E98995443F}" dt="2020-11-10T14:57:20.363" v="1" actId="20577"/>
          <ac:spMkLst>
            <pc:docMk/>
            <pc:sldMk cId="0" sldId="274"/>
            <ac:spMk id="6147" creationId="{00000000-0000-0000-0000-000000000000}"/>
          </ac:spMkLst>
        </pc:spChg>
      </pc:sldChg>
      <pc:sldChg chg="addCm modCm">
        <pc:chgData name="Kathryn Leeber" userId="15028f3c-0a13-4345-9369-dac953ae4f16" providerId="ADAL" clId="{AAB1659E-9A73-9A41-993F-55E98995443F}" dt="2020-11-10T19:14:07.641" v="4"/>
        <pc:sldMkLst>
          <pc:docMk/>
          <pc:sldMk cId="0" sldId="349"/>
        </pc:sldMkLst>
      </pc:sldChg>
    </pc:docChg>
  </pc:docChgLst>
  <pc:docChgLst>
    <pc:chgData name="Kathryn Leeber" userId="15028f3c-0a13-4345-9369-dac953ae4f16" providerId="ADAL" clId="{EF2305A3-A5FC-A440-A3C8-7A49DB120F52}"/>
    <pc:docChg chg="modSld modMainMaster">
      <pc:chgData name="Kathryn Leeber" userId="15028f3c-0a13-4345-9369-dac953ae4f16" providerId="ADAL" clId="{EF2305A3-A5FC-A440-A3C8-7A49DB120F52}" dt="2020-12-18T18:31:36.836" v="7" actId="20577"/>
      <pc:docMkLst>
        <pc:docMk/>
      </pc:docMkLst>
      <pc:sldChg chg="modSp mod">
        <pc:chgData name="Kathryn Leeber" userId="15028f3c-0a13-4345-9369-dac953ae4f16" providerId="ADAL" clId="{EF2305A3-A5FC-A440-A3C8-7A49DB120F52}" dt="2020-12-18T18:31:36.836" v="7" actId="20577"/>
        <pc:sldMkLst>
          <pc:docMk/>
          <pc:sldMk cId="1732698309" sldId="258"/>
        </pc:sldMkLst>
        <pc:spChg chg="mod">
          <ac:chgData name="Kathryn Leeber" userId="15028f3c-0a13-4345-9369-dac953ae4f16" providerId="ADAL" clId="{EF2305A3-A5FC-A440-A3C8-7A49DB120F52}" dt="2020-12-18T18:31:36.836" v="7" actId="20577"/>
          <ac:spMkLst>
            <pc:docMk/>
            <pc:sldMk cId="1732698309" sldId="258"/>
            <ac:spMk id="19" creationId="{A58A35F8-EA88-094E-8EAD-88FE6A07C447}"/>
          </ac:spMkLst>
        </pc:spChg>
      </pc:sldChg>
      <pc:sldChg chg="modSp mod">
        <pc:chgData name="Kathryn Leeber" userId="15028f3c-0a13-4345-9369-dac953ae4f16" providerId="ADAL" clId="{EF2305A3-A5FC-A440-A3C8-7A49DB120F52}" dt="2020-12-18T18:24:55.925" v="5" actId="20577"/>
        <pc:sldMkLst>
          <pc:docMk/>
          <pc:sldMk cId="0" sldId="386"/>
        </pc:sldMkLst>
        <pc:spChg chg="mod">
          <ac:chgData name="Kathryn Leeber" userId="15028f3c-0a13-4345-9369-dac953ae4f16" providerId="ADAL" clId="{EF2305A3-A5FC-A440-A3C8-7A49DB120F52}" dt="2020-12-18T18:24:55.925" v="5" actId="20577"/>
          <ac:spMkLst>
            <pc:docMk/>
            <pc:sldMk cId="0" sldId="386"/>
            <ac:spMk id="3" creationId="{00000000-0000-0000-0000-000000000000}"/>
          </ac:spMkLst>
        </pc:spChg>
      </pc:sldChg>
      <pc:sldMasterChg chg="modSp mod modSldLayout">
        <pc:chgData name="Kathryn Leeber" userId="15028f3c-0a13-4345-9369-dac953ae4f16" providerId="ADAL" clId="{EF2305A3-A5FC-A440-A3C8-7A49DB120F52}" dt="2020-12-18T18:20:39.931" v="3" actId="20577"/>
        <pc:sldMasterMkLst>
          <pc:docMk/>
          <pc:sldMasterMk cId="2871921020" sldId="2147483648"/>
        </pc:sldMasterMkLst>
        <pc:spChg chg="mod">
          <ac:chgData name="Kathryn Leeber" userId="15028f3c-0a13-4345-9369-dac953ae4f16" providerId="ADAL" clId="{EF2305A3-A5FC-A440-A3C8-7A49DB120F52}" dt="2020-12-18T18:20:39.931" v="3" actId="20577"/>
          <ac:spMkLst>
            <pc:docMk/>
            <pc:sldMasterMk cId="2871921020" sldId="2147483648"/>
            <ac:spMk id="7" creationId="{21F38BD8-3F75-CE4C-AFEF-0C6B45F77F8C}"/>
          </ac:spMkLst>
        </pc:spChg>
        <pc:sldLayoutChg chg="modSp mod">
          <pc:chgData name="Kathryn Leeber" userId="15028f3c-0a13-4345-9369-dac953ae4f16" providerId="ADAL" clId="{EF2305A3-A5FC-A440-A3C8-7A49DB120F52}" dt="2020-12-18T18:20:35.497" v="1" actId="20577"/>
          <pc:sldLayoutMkLst>
            <pc:docMk/>
            <pc:sldMasterMk cId="2871921020" sldId="2147483648"/>
            <pc:sldLayoutMk cId="3047549913" sldId="2147483649"/>
          </pc:sldLayoutMkLst>
          <pc:spChg chg="mod">
            <ac:chgData name="Kathryn Leeber" userId="15028f3c-0a13-4345-9369-dac953ae4f16" providerId="ADAL" clId="{EF2305A3-A5FC-A440-A3C8-7A49DB120F52}" dt="2020-12-18T18:20:35.497" v="1"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b="1" dirty="0">
              <a:latin typeface="Times New Roman" charset="0"/>
              <a:ea typeface="MS PGothic" charset="-128"/>
            </a:endParaRPr>
          </a:p>
          <a:p>
            <a:r>
              <a:rPr lang="en-US" altLang="en-US" dirty="0">
                <a:latin typeface="Times New Roman" charset="0"/>
                <a:ea typeface="MS PGothic" charset="-128"/>
              </a:rPr>
              <a:t>Trauma</a:t>
            </a:r>
          </a:p>
          <a:p>
            <a:r>
              <a:rPr lang="en-US" altLang="en-US" dirty="0">
                <a:latin typeface="Times New Roman" charset="0"/>
                <a:ea typeface="MS PGothic" charset="-128"/>
              </a:rPr>
              <a:t>Applies fundamental knowledge to provide basic emergency care and transportation based on assessment findings for an acutely injured patient.</a:t>
            </a:r>
          </a:p>
          <a:p>
            <a:endParaRPr lang="en-US" altLang="en-US" dirty="0">
              <a:latin typeface="Times New Roman" charset="0"/>
              <a:ea typeface="MS PGothic"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96B0D3-2256-444D-9E54-DA1B4BE65037}" type="slidenum">
              <a:rPr lang="en-US" altLang="en-US" sz="1200"/>
              <a:pPr eaLnBrk="1" hangingPunct="1"/>
              <a:t>2</a:t>
            </a:fld>
            <a:endParaRPr lang="en-US" altLang="en-US" sz="1200" dirty="0"/>
          </a:p>
        </p:txBody>
      </p:sp>
    </p:spTree>
    <p:extLst>
      <p:ext uri="{BB962C8B-B14F-4D97-AF65-F5344CB8AC3E}">
        <p14:creationId xmlns:p14="http://schemas.microsoft.com/office/powerpoint/2010/main" val="1318415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1.    Conduction</a:t>
            </a:r>
            <a:endParaRPr lang="en-IN" altLang="en-US" dirty="0">
              <a:latin typeface="Times New Roman" charset="0"/>
              <a:ea typeface="MS PGothic" charset="-128"/>
            </a:endParaRPr>
          </a:p>
          <a:p>
            <a:r>
              <a:rPr lang="en-US" altLang="en-US" dirty="0">
                <a:latin typeface="Times New Roman" charset="0"/>
                <a:ea typeface="MS PGothic" charset="-128"/>
              </a:rPr>
              <a:t>       a.    Transfer of heat from a part of the body to a colder object by direct contact</a:t>
            </a:r>
            <a:endParaRPr lang="en-IN" altLang="en-US" dirty="0">
              <a:latin typeface="Times New Roman" charset="0"/>
              <a:ea typeface="MS PGothic" charset="-128"/>
            </a:endParaRPr>
          </a:p>
          <a:p>
            <a:r>
              <a:rPr lang="en-US" altLang="en-US" dirty="0">
                <a:latin typeface="Times New Roman" charset="0"/>
                <a:ea typeface="MS PGothic" charset="-128"/>
              </a:rPr>
              <a:t>2.    Convection</a:t>
            </a:r>
            <a:endParaRPr lang="en-IN" altLang="en-US" dirty="0">
              <a:latin typeface="Times New Roman" charset="0"/>
              <a:ea typeface="MS PGothic" charset="-128"/>
            </a:endParaRPr>
          </a:p>
          <a:p>
            <a:r>
              <a:rPr lang="en-US" altLang="en-US" dirty="0">
                <a:latin typeface="Times New Roman" charset="0"/>
                <a:ea typeface="MS PGothic" charset="-128"/>
              </a:rPr>
              <a:t>       a.    Transfer of heat to circulating air, as when cool air moves across the body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687D682-C132-C34D-9BC5-BDE446A35974}" type="slidenum">
              <a:rPr lang="en-US" altLang="en-US" sz="1200"/>
              <a:pPr eaLnBrk="1" hangingPunct="1"/>
              <a:t>11</a:t>
            </a:fld>
            <a:endParaRPr lang="en-US" altLang="en-US" sz="1200" dirty="0"/>
          </a:p>
        </p:txBody>
      </p:sp>
    </p:spTree>
    <p:extLst>
      <p:ext uri="{BB962C8B-B14F-4D97-AF65-F5344CB8AC3E}">
        <p14:creationId xmlns:p14="http://schemas.microsoft.com/office/powerpoint/2010/main" val="9234013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XIII. Emergency Care for Drowning or Diving Emergencies</a:t>
            </a:r>
          </a:p>
          <a:p>
            <a:pPr marL="228600" indent="-228600">
              <a:buAutoNum type="alphaUcPeriod"/>
            </a:pPr>
            <a:r>
              <a:rPr lang="en-US" altLang="en-US" dirty="0">
                <a:latin typeface="Times New Roman" charset="0"/>
                <a:ea typeface="MS PGothic" charset="-128"/>
              </a:rPr>
              <a:t>Treatment for drowning begins with rescue and removal from the water.</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1.    Immobilize and protect the patient’s spine when a fall from a significant height or suspected diving injury is possible.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2.    Artificial ventilation should begin as soon as possible, even before the victim is removed from the water.</a:t>
            </a:r>
            <a:endParaRPr lang="en-IN" altLang="en-US" dirty="0">
              <a:latin typeface="Times New Roman" charset="0"/>
              <a:ea typeface="MS PGothic" charset="-128"/>
            </a:endParaRPr>
          </a:p>
          <a:p>
            <a:pPr marL="228600" indent="-228600">
              <a:buAutoNum type="alphaUcPeriod" startAt="2"/>
            </a:pPr>
            <a:r>
              <a:rPr lang="en-US" altLang="en-US" dirty="0">
                <a:latin typeface="Times New Roman" charset="0"/>
                <a:ea typeface="MS PGothic" charset="-128"/>
              </a:rPr>
              <a:t>If the patient is not breathing:</a:t>
            </a:r>
            <a:endParaRPr lang="en-IN" altLang="en-US" b="1" dirty="0">
              <a:latin typeface="Times New Roman" charset="0"/>
              <a:ea typeface="MS PGothic" charset="-128"/>
            </a:endParaRPr>
          </a:p>
          <a:p>
            <a:pPr marL="0" indent="0">
              <a:buNone/>
            </a:pPr>
            <a:r>
              <a:rPr lang="en-US" altLang="en-US" baseline="0" dirty="0">
                <a:latin typeface="Times New Roman" charset="0"/>
                <a:ea typeface="MS PGothic" charset="-128"/>
              </a:rPr>
              <a:t>      </a:t>
            </a:r>
            <a:r>
              <a:rPr lang="en-US" altLang="en-US" dirty="0">
                <a:latin typeface="Times New Roman" charset="0"/>
                <a:ea typeface="MS PGothic" charset="-128"/>
              </a:rPr>
              <a:t>1.    Remove any vomit from the airway manually or by suction.</a:t>
            </a:r>
            <a:endParaRPr lang="en-IN" altLang="en-US" b="1"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2.    Assist ventilations with a bag-mask device or pocket mask.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3.    Provide chest compressions and use the AED if the patient is in cardiac arrest.</a:t>
            </a:r>
          </a:p>
          <a:p>
            <a:r>
              <a:rPr lang="en-IN" altLang="en-US" b="1" dirty="0">
                <a:latin typeface="Times New Roman" charset="0"/>
                <a:ea typeface="MS PGothic" charset="-128"/>
              </a:rPr>
              <a:t>      </a:t>
            </a:r>
            <a:r>
              <a:rPr lang="en-US" altLang="en-US" dirty="0">
                <a:latin typeface="Times New Roman" charset="0"/>
                <a:ea typeface="MS PGothic" charset="-128"/>
              </a:rPr>
              <a:t>4.    Administer oxygen if the patient is breathing spontaneously.</a:t>
            </a:r>
            <a:endParaRPr lang="en-IN" altLang="en-US" b="1"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5.    Treat for hypothermia.</a:t>
            </a:r>
            <a:endParaRPr lang="en-IN" altLang="en-US" b="1" dirty="0">
              <a:latin typeface="Times New Roman" charset="0"/>
              <a:ea typeface="MS PGothic" charset="-128"/>
            </a:endParaRPr>
          </a:p>
        </p:txBody>
      </p:sp>
    </p:spTree>
    <p:extLst>
      <p:ext uri="{BB962C8B-B14F-4D97-AF65-F5344CB8AC3E}">
        <p14:creationId xmlns:p14="http://schemas.microsoft.com/office/powerpoint/2010/main" val="9195924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When treating conscious patients who are suspected of having an air embolism or decompression sickness from scuba diving, follow these treatment steps:</a:t>
            </a:r>
            <a:endParaRPr lang="en-IN" altLang="en-US" b="1" dirty="0">
              <a:latin typeface="Times New Roman" charset="0"/>
              <a:ea typeface="MS PGothic" charset="-128"/>
            </a:endParaRPr>
          </a:p>
          <a:p>
            <a:r>
              <a:rPr lang="en-US" altLang="en-US" dirty="0">
                <a:latin typeface="Times New Roman" charset="0"/>
                <a:ea typeface="MS PGothic" charset="-128"/>
              </a:rPr>
              <a:t>       1.    Remove the patient from the water and try to keep him or her calm.</a:t>
            </a:r>
            <a:endParaRPr lang="en-IN" altLang="en-US" b="1" dirty="0">
              <a:latin typeface="Times New Roman" charset="0"/>
              <a:ea typeface="MS PGothic" charset="-128"/>
            </a:endParaRPr>
          </a:p>
          <a:p>
            <a:r>
              <a:rPr lang="en-US" altLang="en-US" dirty="0">
                <a:latin typeface="Times New Roman" charset="0"/>
                <a:ea typeface="MS PGothic" charset="-128"/>
              </a:rPr>
              <a:t>       2.    Administer oxygen.</a:t>
            </a:r>
            <a:endParaRPr lang="en-IN" altLang="en-US" b="1" dirty="0">
              <a:latin typeface="Times New Roman" charset="0"/>
              <a:ea typeface="MS PGothic" charset="-128"/>
            </a:endParaRPr>
          </a:p>
          <a:p>
            <a:r>
              <a:rPr lang="en-US" altLang="en-US" dirty="0">
                <a:latin typeface="Times New Roman" charset="0"/>
                <a:ea typeface="MS PGothic" charset="-128"/>
              </a:rPr>
              <a:t>       3.    Consider the possibility of pneumothorax, and monitor breath sounds.</a:t>
            </a:r>
            <a:endParaRPr lang="en-IN" altLang="en-US" b="1" dirty="0">
              <a:latin typeface="Times New Roman" charset="0"/>
              <a:ea typeface="MS PGothic" charset="-128"/>
            </a:endParaRPr>
          </a:p>
          <a:p>
            <a:r>
              <a:rPr lang="en-US" altLang="en-US" dirty="0">
                <a:latin typeface="Times New Roman" charset="0"/>
                <a:ea typeface="MS PGothic" charset="-128"/>
              </a:rPr>
              <a:t>       4.    Provide prompt transport to the ED or to the nearest recompression facility for treatment based on local protocols.</a:t>
            </a:r>
            <a:endParaRPr lang="en-IN" altLang="en-US" b="1" dirty="0">
              <a:latin typeface="Times New Roman" charset="0"/>
              <a:ea typeface="MS PGothic" charset="-128"/>
            </a:endParaRP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2EA8CA-4674-464E-93D1-F29E9D1ADEB3}" type="slidenum">
              <a:rPr lang="en-US" altLang="en-US" sz="1200"/>
              <a:pPr eaLnBrk="1" hangingPunct="1"/>
              <a:t>102</a:t>
            </a:fld>
            <a:endParaRPr lang="en-US" altLang="en-US" sz="1200" dirty="0"/>
          </a:p>
        </p:txBody>
      </p:sp>
    </p:spTree>
    <p:extLst>
      <p:ext uri="{BB962C8B-B14F-4D97-AF65-F5344CB8AC3E}">
        <p14:creationId xmlns:p14="http://schemas.microsoft.com/office/powerpoint/2010/main" val="15122239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Other water hazards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Pay close attention to the body temperature of a person who is rescued from cold water.</a:t>
            </a:r>
            <a:endParaRPr lang="en-IN" altLang="en-US" dirty="0">
              <a:latin typeface="Times New Roman" charset="0"/>
              <a:ea typeface="MS PGothic" charset="-128"/>
            </a:endParaRPr>
          </a:p>
          <a:p>
            <a:r>
              <a:rPr lang="en-US" altLang="en-US" dirty="0">
                <a:latin typeface="Times New Roman" charset="0"/>
                <a:ea typeface="MS PGothic" charset="-128"/>
              </a:rPr>
              <a:t>        2.    Treat hypothermia caused by immersion in cold water the same way you treat hypothermia caused by cold exposure.</a:t>
            </a:r>
            <a:endParaRPr lang="en-IN" altLang="en-US" dirty="0">
              <a:latin typeface="Times New Roman" charset="0"/>
              <a:ea typeface="MS PGothic" charset="-128"/>
            </a:endParaRPr>
          </a:p>
          <a:p>
            <a:r>
              <a:rPr lang="en-US" altLang="en-US" dirty="0">
                <a:latin typeface="Times New Roman" charset="0"/>
                <a:ea typeface="MS PGothic" charset="-128"/>
              </a:rPr>
              <a:t>        3.    Breath-holding syncope</a:t>
            </a:r>
            <a:endParaRPr lang="en-IN" altLang="en-US" dirty="0">
              <a:latin typeface="Times New Roman" charset="0"/>
              <a:ea typeface="MS PGothic" charset="-128"/>
            </a:endParaRPr>
          </a:p>
          <a:p>
            <a:r>
              <a:rPr lang="en-US" altLang="en-US" dirty="0">
                <a:latin typeface="Times New Roman" charset="0"/>
                <a:ea typeface="MS PGothic" charset="-128"/>
              </a:rPr>
              <a:t>               a.    A person swimming in shallow water may experience a loss of consciousness caused by a decreased stimulus for breathing.</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S PGothic"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This results in drowning, and the treatment is the same as that for a drowning patient.</a:t>
            </a:r>
          </a:p>
          <a:p>
            <a:endParaRPr lang="en-IN" altLang="en-US" dirty="0">
              <a:latin typeface="Times New Roman" charset="0"/>
              <a:ea typeface="MS PGothic" charset="-128"/>
            </a:endParaRPr>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2C7D37-EC5C-D74D-9FFE-A0FC0454A8B8}" type="slidenum">
              <a:rPr lang="en-US" altLang="en-US" sz="1200"/>
              <a:pPr eaLnBrk="1" hangingPunct="1"/>
              <a:t>103</a:t>
            </a:fld>
            <a:endParaRPr lang="en-US" altLang="en-US" sz="1200" dirty="0"/>
          </a:p>
        </p:txBody>
      </p:sp>
    </p:spTree>
    <p:extLst>
      <p:ext uri="{BB962C8B-B14F-4D97-AF65-F5344CB8AC3E}">
        <p14:creationId xmlns:p14="http://schemas.microsoft.com/office/powerpoint/2010/main" val="11215879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Prevention</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b="1" baseline="0" dirty="0">
                <a:latin typeface="Times New Roman" charset="0"/>
                <a:ea typeface="MS PGothic" charset="-128"/>
              </a:rPr>
              <a:t> </a:t>
            </a:r>
            <a:r>
              <a:rPr lang="en-US" altLang="en-US" dirty="0">
                <a:latin typeface="Times New Roman" charset="0"/>
                <a:ea typeface="MS PGothic" charset="-128"/>
              </a:rPr>
              <a:t>1.    Appropriate precautions can prevent most immersion incidents.</a:t>
            </a:r>
            <a:endParaRPr lang="en-IN" altLang="en-US" dirty="0">
              <a:latin typeface="Times New Roman" charset="0"/>
              <a:ea typeface="MS PGothic" charset="-128"/>
            </a:endParaRPr>
          </a:p>
          <a:p>
            <a:r>
              <a:rPr lang="en-US" altLang="en-US" dirty="0">
                <a:latin typeface="Times New Roman" charset="0"/>
                <a:ea typeface="MS PGothic" charset="-128"/>
              </a:rPr>
              <a:t>              a.   All pools should be surrounded by a fence.</a:t>
            </a:r>
            <a:r>
              <a:rPr lang="en-IN" altLang="en-US" dirty="0">
                <a:latin typeface="Times New Roman" charset="0"/>
                <a:ea typeface="MS PGothic" charset="-128"/>
              </a:rPr>
              <a:t> </a:t>
            </a:r>
            <a:r>
              <a:rPr lang="en-US" altLang="en-US" dirty="0">
                <a:latin typeface="Times New Roman" charset="0"/>
                <a:ea typeface="MS PGothic" charset="-128"/>
              </a:rPr>
              <a:t>The most common problem in child drownings is lack of adult supervision.</a:t>
            </a:r>
            <a:endParaRPr lang="en-IN" altLang="en-US" dirty="0">
              <a:latin typeface="Times New Roman" charset="0"/>
              <a:ea typeface="MS PGothic" charset="-128"/>
            </a:endParaRPr>
          </a:p>
          <a:p>
            <a:r>
              <a:rPr lang="en-US" altLang="en-US" dirty="0">
                <a:latin typeface="Times New Roman" charset="0"/>
                <a:ea typeface="MS PGothic" charset="-128"/>
              </a:rPr>
              <a:t>              b.   Half of all teenage and adult drownings are associated with the use of alcohol.</a:t>
            </a:r>
            <a:endParaRPr lang="en-IN" altLang="en-US" dirty="0">
              <a:latin typeface="Times New Roman" charset="0"/>
              <a:ea typeface="MS PGothic" charset="-128"/>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6B62C79-328E-804A-9EAB-1DC66AA6D560}" type="slidenum">
              <a:rPr lang="en-US" altLang="en-US" sz="1200"/>
              <a:pPr eaLnBrk="1" hangingPunct="1"/>
              <a:t>104</a:t>
            </a:fld>
            <a:endParaRPr lang="en-US" altLang="en-US" sz="1200" dirty="0"/>
          </a:p>
        </p:txBody>
      </p:sp>
    </p:spTree>
    <p:extLst>
      <p:ext uri="{BB962C8B-B14F-4D97-AF65-F5344CB8AC3E}">
        <p14:creationId xmlns:p14="http://schemas.microsoft.com/office/powerpoint/2010/main" val="20645882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XIV. High Altitude</a:t>
            </a:r>
          </a:p>
          <a:p>
            <a:r>
              <a:rPr lang="en-US" altLang="en-US" dirty="0">
                <a:latin typeface="Times New Roman" charset="0"/>
                <a:ea typeface="MS PGothic" charset="-128"/>
              </a:rPr>
              <a:t>A.    Dysbarism injuries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Caused by the difference between the surrounding atmospheric pressure and the total gas pressure in various tissues, fluids, and cavities of the body</a:t>
            </a:r>
            <a:endParaRPr lang="en-IN" altLang="en-US" dirty="0">
              <a:latin typeface="Times New Roman" charset="0"/>
              <a:ea typeface="MS PGothic" charset="-128"/>
            </a:endParaRPr>
          </a:p>
          <a:p>
            <a:r>
              <a:rPr lang="en-US" altLang="en-US" dirty="0">
                <a:latin typeface="Times New Roman" charset="0"/>
                <a:ea typeface="MS PGothic" charset="-128"/>
              </a:rPr>
              <a:t>B.    Altitude illnesses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Occur when an unacclimatized person is exposed to diminished oxygen pressure in the air at high altitudes.</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       2.    Illnesses affect the central nervous system and pulmonary system, </a:t>
            </a:r>
            <a:r>
              <a:rPr lang="en-US" sz="1200" kern="1200" dirty="0">
                <a:solidFill>
                  <a:schemeClr val="tx1"/>
                </a:solidFill>
                <a:effectLst/>
                <a:latin typeface="Times New Roman" pitchFamily="18" charset="0"/>
                <a:ea typeface="MS PGothic" pitchFamily="34" charset="-128"/>
                <a:cs typeface="+mn-cs"/>
              </a:rPr>
              <a:t>and range from acute mountain sickness to high-altitude cerebral edema (HACE) and high-altitude pulmonary edema (HAPE).</a:t>
            </a:r>
          </a:p>
          <a:p>
            <a:endParaRPr lang="en-IN" altLang="en-US" dirty="0">
              <a:latin typeface="Times New Roman" charset="0"/>
              <a:ea typeface="MS PGothic" charset="-128"/>
            </a:endParaRPr>
          </a:p>
        </p:txBody>
      </p:sp>
    </p:spTree>
    <p:extLst>
      <p:ext uri="{BB962C8B-B14F-4D97-AF65-F5344CB8AC3E}">
        <p14:creationId xmlns:p14="http://schemas.microsoft.com/office/powerpoint/2010/main" val="4944873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Acute mountain sickness (above 5,000 feet)</a:t>
            </a:r>
            <a:endParaRPr lang="en-IN" altLang="en-US" b="1" dirty="0">
              <a:latin typeface="Times New Roman" charset="0"/>
              <a:ea typeface="MS PGothic" charset="-128"/>
            </a:endParaRPr>
          </a:p>
          <a:p>
            <a:r>
              <a:rPr lang="en-US" sz="1200" b="1"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1.  Caused by diminished oxygen pressure in the air at altitudes above 5,000 feet resulting in hypoxia.</a:t>
            </a:r>
          </a:p>
          <a:p>
            <a:r>
              <a:rPr lang="en-US" sz="1200" kern="1200" dirty="0">
                <a:solidFill>
                  <a:schemeClr val="tx1"/>
                </a:solidFill>
                <a:effectLst/>
                <a:latin typeface="Times New Roman" pitchFamily="18" charset="0"/>
                <a:ea typeface="MS PGothic" pitchFamily="34" charset="-128"/>
                <a:cs typeface="+mn-cs"/>
              </a:rPr>
              <a:t>       2.  Results from </a:t>
            </a:r>
            <a:r>
              <a:rPr lang="en-US" altLang="en-US" dirty="0">
                <a:latin typeface="Times New Roman" charset="0"/>
                <a:ea typeface="MS PGothic" charset="-128"/>
              </a:rPr>
              <a:t>ascending too high, too fast or not being acclimatized to high altitudes</a:t>
            </a:r>
            <a:endParaRPr lang="en-IN" altLang="en-US" dirty="0">
              <a:latin typeface="Times New Roman" charset="0"/>
              <a:ea typeface="MS PGothic" charset="-128"/>
            </a:endParaRPr>
          </a:p>
          <a:p>
            <a:r>
              <a:rPr lang="en-US" altLang="en-US" dirty="0">
                <a:latin typeface="Times New Roman" charset="0"/>
                <a:ea typeface="MS PGothic" charset="-128"/>
              </a:rPr>
              <a:t>       3.  Signs and symptoms</a:t>
            </a:r>
            <a:endParaRPr lang="en-IN" altLang="en-US" dirty="0">
              <a:latin typeface="Times New Roman" charset="0"/>
              <a:ea typeface="MS PGothic" charset="-128"/>
            </a:endParaRPr>
          </a:p>
          <a:p>
            <a:r>
              <a:rPr lang="en-US" altLang="en-US" dirty="0">
                <a:latin typeface="Times New Roman" charset="0"/>
                <a:ea typeface="MS PGothic" charset="-128"/>
              </a:rPr>
              <a:t>            a.    Headache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Light-headedness</a:t>
            </a:r>
            <a:endParaRPr lang="en-IN" altLang="en-US" dirty="0">
              <a:latin typeface="Times New Roman" charset="0"/>
              <a:ea typeface="MS PGothic" charset="-128"/>
            </a:endParaRPr>
          </a:p>
          <a:p>
            <a:r>
              <a:rPr lang="en-US" altLang="en-US" dirty="0">
                <a:latin typeface="Times New Roman" charset="0"/>
                <a:ea typeface="MS PGothic" charset="-128"/>
              </a:rPr>
              <a:t>            c.    Fatigue</a:t>
            </a:r>
            <a:endParaRPr lang="en-IN" altLang="en-US" dirty="0">
              <a:latin typeface="Times New Roman" charset="0"/>
              <a:ea typeface="MS PGothic" charset="-128"/>
            </a:endParaRPr>
          </a:p>
        </p:txBody>
      </p:sp>
      <p:sp>
        <p:nvSpPr>
          <p:cNvPr id="311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E92B04-83B3-E443-8872-54AE5B74DDE1}" type="slidenum">
              <a:rPr lang="en-US" altLang="en-US" sz="1200"/>
              <a:pPr eaLnBrk="1" hangingPunct="1"/>
              <a:t>106</a:t>
            </a:fld>
            <a:endParaRPr lang="en-US" altLang="en-US" sz="1200" dirty="0"/>
          </a:p>
        </p:txBody>
      </p:sp>
    </p:spTree>
    <p:extLst>
      <p:ext uri="{BB962C8B-B14F-4D97-AF65-F5344CB8AC3E}">
        <p14:creationId xmlns:p14="http://schemas.microsoft.com/office/powerpoint/2010/main" val="8714394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       d.    Loss of appetite</a:t>
            </a:r>
            <a:endParaRPr lang="en-IN" altLang="en-US" dirty="0">
              <a:latin typeface="Times New Roman" charset="0"/>
              <a:ea typeface="MS PGothic" charset="-128"/>
            </a:endParaRPr>
          </a:p>
          <a:p>
            <a:r>
              <a:rPr lang="en-US" altLang="en-US" dirty="0">
                <a:latin typeface="Times New Roman" charset="0"/>
                <a:ea typeface="MS PGothic" charset="-128"/>
              </a:rPr>
              <a:t>       e.    Nausea</a:t>
            </a:r>
            <a:endParaRPr lang="en-IN" altLang="en-US" dirty="0">
              <a:latin typeface="Times New Roman" charset="0"/>
              <a:ea typeface="MS PGothic" charset="-128"/>
            </a:endParaRPr>
          </a:p>
          <a:p>
            <a:r>
              <a:rPr lang="en-US" altLang="en-US" dirty="0">
                <a:latin typeface="Times New Roman" charset="0"/>
                <a:ea typeface="MS PGothic" charset="-128"/>
              </a:rPr>
              <a:t>       f.    Difficulty sleeping</a:t>
            </a:r>
            <a:endParaRPr lang="en-IN" altLang="en-US" dirty="0">
              <a:latin typeface="Times New Roman" charset="0"/>
              <a:ea typeface="MS PGothic" charset="-128"/>
            </a:endParaRPr>
          </a:p>
          <a:p>
            <a:r>
              <a:rPr lang="en-US" altLang="en-US" dirty="0">
                <a:latin typeface="Times New Roman" charset="0"/>
                <a:ea typeface="MS PGothic" charset="-128"/>
              </a:rPr>
              <a:t>       g.   Shortness of breath during physical exertion</a:t>
            </a:r>
            <a:endParaRPr lang="en-IN" altLang="en-US" dirty="0">
              <a:latin typeface="Times New Roman" charset="0"/>
              <a:ea typeface="MS PGothic" charset="-128"/>
            </a:endParaRPr>
          </a:p>
          <a:p>
            <a:r>
              <a:rPr lang="en-US" altLang="en-US" dirty="0">
                <a:latin typeface="Times New Roman" charset="0"/>
                <a:ea typeface="MS PGothic" charset="-128"/>
              </a:rPr>
              <a:t>       h.   Swollen face</a:t>
            </a:r>
            <a:endParaRPr lang="en-IN" altLang="en-US" dirty="0">
              <a:latin typeface="Times New Roman" charset="0"/>
              <a:ea typeface="MS PGothic" charset="-128"/>
            </a:endParaRPr>
          </a:p>
          <a:p>
            <a:r>
              <a:rPr lang="en-US" altLang="en-US" dirty="0">
                <a:latin typeface="Times New Roman" charset="0"/>
                <a:ea typeface="MS PGothic" charset="-128"/>
              </a:rPr>
              <a:t>4.    Treatment primarily consists of stopping the ascent and descending to a lower altitude.</a:t>
            </a:r>
            <a:endParaRPr lang="en-IN" altLang="en-US" dirty="0">
              <a:latin typeface="Times New Roman" charset="0"/>
              <a:ea typeface="MS PGothic" charset="-128"/>
            </a:endParaRPr>
          </a:p>
        </p:txBody>
      </p:sp>
      <p:sp>
        <p:nvSpPr>
          <p:cNvPr id="312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42D2B8-D071-874A-BFE5-0E3B6095C33B}" type="slidenum">
              <a:rPr lang="en-US" altLang="en-US" sz="1200"/>
              <a:pPr eaLnBrk="1" hangingPunct="1"/>
              <a:t>107</a:t>
            </a:fld>
            <a:endParaRPr lang="en-US" altLang="en-US" sz="1200" dirty="0"/>
          </a:p>
        </p:txBody>
      </p:sp>
    </p:spTree>
    <p:extLst>
      <p:ext uri="{BB962C8B-B14F-4D97-AF65-F5344CB8AC3E}">
        <p14:creationId xmlns:p14="http://schemas.microsoft.com/office/powerpoint/2010/main" val="444531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High-altitude pulmonary edema (HAPE) (above 8,000 feet)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Fluid collects in the lungs, hindering the passage of oxygen into the bloodstream.</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       2.    Signs and symptoms </a:t>
            </a:r>
            <a:r>
              <a:rPr lang="en-US" sz="1200" kern="1200" dirty="0">
                <a:solidFill>
                  <a:schemeClr val="tx1"/>
                </a:solidFill>
                <a:effectLst/>
                <a:latin typeface="Times New Roman" pitchFamily="18" charset="0"/>
                <a:ea typeface="MS PGothic" pitchFamily="34" charset="-128"/>
                <a:cs typeface="+mn-cs"/>
              </a:rPr>
              <a:t>include shortness of breath, cough with pink sputum, cyanosis, and a rapid pulse. </a:t>
            </a:r>
          </a:p>
          <a:p>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5706AD-C438-5942-8FCD-20109D1444F4}" type="slidenum">
              <a:rPr lang="en-US" altLang="en-US" sz="1200"/>
              <a:pPr eaLnBrk="1" hangingPunct="1"/>
              <a:t>108</a:t>
            </a:fld>
            <a:endParaRPr lang="en-US" altLang="en-US" sz="1200" dirty="0"/>
          </a:p>
        </p:txBody>
      </p:sp>
    </p:spTree>
    <p:extLst>
      <p:ext uri="{BB962C8B-B14F-4D97-AF65-F5344CB8AC3E}">
        <p14:creationId xmlns:p14="http://schemas.microsoft.com/office/powerpoint/2010/main" val="194756906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High-altitude cerebral edema (HACE) (above 12,000 feet)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May accompany HAPE and can quickly become life threatening</a:t>
            </a:r>
            <a:endParaRPr lang="en-IN" altLang="en-US" dirty="0">
              <a:latin typeface="Times New Roman" charset="0"/>
              <a:ea typeface="MS PGothic" charset="-128"/>
            </a:endParaRPr>
          </a:p>
          <a:p>
            <a:r>
              <a:rPr lang="en-US" altLang="en-US" dirty="0">
                <a:latin typeface="Times New Roman" charset="0"/>
                <a:ea typeface="MS PGothic" charset="-128"/>
              </a:rPr>
              <a:t>       2.    Signs and symptoms		</a:t>
            </a:r>
          </a:p>
          <a:p>
            <a:r>
              <a:rPr lang="en-US" altLang="en-US" dirty="0">
                <a:latin typeface="Times New Roman" charset="0"/>
                <a:ea typeface="MS PGothic" charset="-128"/>
              </a:rPr>
              <a:t>              a.    Severe, constant, throbbing headache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Ataxia (lack of muscle coordination and balance)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Extreme fatigue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Vomiting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Loss of consciousness</a:t>
            </a:r>
            <a:endParaRPr lang="en-IN" altLang="en-US" dirty="0">
              <a:latin typeface="Times New Roman" charset="0"/>
              <a:ea typeface="MS PGothic" charset="-128"/>
            </a:endParaRPr>
          </a:p>
        </p:txBody>
      </p:sp>
      <p:sp>
        <p:nvSpPr>
          <p:cNvPr id="314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A6ABA0-967B-5B4A-A24B-EC155DDF4D1E}" type="slidenum">
              <a:rPr lang="en-US" altLang="en-US" sz="1200"/>
              <a:pPr eaLnBrk="1" hangingPunct="1"/>
              <a:t>109</a:t>
            </a:fld>
            <a:endParaRPr lang="en-US" altLang="en-US" sz="1200" dirty="0"/>
          </a:p>
        </p:txBody>
      </p:sp>
    </p:spTree>
    <p:extLst>
      <p:ext uri="{BB962C8B-B14F-4D97-AF65-F5344CB8AC3E}">
        <p14:creationId xmlns:p14="http://schemas.microsoft.com/office/powerpoint/2010/main" val="8475614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F.    Treatment of HAPE and/or HACE</a:t>
            </a:r>
            <a:endParaRPr lang="en-IN" altLang="en-US" b="1" dirty="0">
              <a:latin typeface="Times New Roman" charset="0"/>
              <a:ea typeface="MS PGothic" charset="-128"/>
            </a:endParaRPr>
          </a:p>
          <a:p>
            <a:r>
              <a:rPr lang="en-US" sz="1200" b="1"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 </a:t>
            </a:r>
            <a:r>
              <a:rPr lang="en-US" sz="1200" kern="1200" baseline="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1.   Descend to a lower altitude</a:t>
            </a:r>
          </a:p>
          <a:p>
            <a:r>
              <a:rPr lang="en-US" sz="1200" kern="1200" dirty="0">
                <a:solidFill>
                  <a:schemeClr val="tx1"/>
                </a:solidFill>
                <a:effectLst/>
                <a:latin typeface="Times New Roman" pitchFamily="18" charset="0"/>
                <a:ea typeface="MS PGothic" pitchFamily="34" charset="-128"/>
                <a:cs typeface="+mn-cs"/>
              </a:rPr>
              <a:t>     </a:t>
            </a:r>
            <a:r>
              <a:rPr lang="en-US" sz="1200" kern="1200" baseline="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2.   Provide oxygen</a:t>
            </a:r>
          </a:p>
          <a:p>
            <a:r>
              <a:rPr lang="en-US" sz="1200" kern="1200" dirty="0">
                <a:solidFill>
                  <a:schemeClr val="tx1"/>
                </a:solidFill>
                <a:effectLst/>
                <a:latin typeface="Times New Roman" pitchFamily="18" charset="0"/>
                <a:ea typeface="MS PGothic" pitchFamily="34" charset="-128"/>
                <a:cs typeface="+mn-cs"/>
              </a:rPr>
              <a:t>       3.   Rapid transport</a:t>
            </a:r>
          </a:p>
          <a:p>
            <a:r>
              <a:rPr lang="en-US" sz="1200" kern="1200" dirty="0">
                <a:solidFill>
                  <a:schemeClr val="tx1"/>
                </a:solidFill>
                <a:effectLst/>
                <a:latin typeface="Times New Roman" pitchFamily="18" charset="0"/>
                <a:ea typeface="MS PGothic" pitchFamily="34" charset="-128"/>
                <a:cs typeface="+mn-cs"/>
              </a:rPr>
              <a:t>       4.   For inadequate respirations, provide positive pressure ventilation with a bag-mask device.</a:t>
            </a:r>
          </a:p>
          <a:p>
            <a:r>
              <a:rPr lang="en-US" sz="1200" kern="1200" dirty="0">
                <a:solidFill>
                  <a:schemeClr val="tx1"/>
                </a:solidFill>
                <a:effectLst/>
                <a:latin typeface="Times New Roman" pitchFamily="18" charset="0"/>
                <a:ea typeface="MS PGothic" pitchFamily="34" charset="-128"/>
                <a:cs typeface="+mn-cs"/>
              </a:rPr>
              <a:t>       5.   CPAP may be helpful for a patient with respiratory distress from HAPE.</a:t>
            </a:r>
            <a:endParaRPr lang="en-IN" altLang="en-US" dirty="0">
              <a:latin typeface="Times New Roman" charset="0"/>
              <a:ea typeface="MS PGothic" charset="-128"/>
            </a:endParaRPr>
          </a:p>
        </p:txBody>
      </p:sp>
      <p:sp>
        <p:nvSpPr>
          <p:cNvPr id="315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E55791-D942-EA42-8367-00823914D72E}" type="slidenum">
              <a:rPr lang="en-US" altLang="en-US" sz="1200"/>
              <a:pPr eaLnBrk="1" hangingPunct="1"/>
              <a:t>110</a:t>
            </a:fld>
            <a:endParaRPr lang="en-US" altLang="en-US" sz="1200" dirty="0"/>
          </a:p>
        </p:txBody>
      </p:sp>
    </p:spTree>
    <p:extLst>
      <p:ext uri="{BB962C8B-B14F-4D97-AF65-F5344CB8AC3E}">
        <p14:creationId xmlns:p14="http://schemas.microsoft.com/office/powerpoint/2010/main" val="70701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Evaporation</a:t>
            </a:r>
            <a:endParaRPr lang="en-IN" altLang="en-US" dirty="0">
              <a:latin typeface="Times New Roman" charset="0"/>
              <a:ea typeface="MS PGothic" charset="-128"/>
            </a:endParaRPr>
          </a:p>
          <a:p>
            <a:r>
              <a:rPr lang="en-US" altLang="en-US" dirty="0">
                <a:latin typeface="Times New Roman" charset="0"/>
                <a:ea typeface="MS PGothic" charset="-128"/>
              </a:rPr>
              <a:t>       a.    Conversion of any liquid to a gas	</a:t>
            </a:r>
            <a:endParaRPr lang="en-IN" altLang="en-US" dirty="0">
              <a:latin typeface="Times New Roman" charset="0"/>
              <a:ea typeface="MS PGothic" charset="-128"/>
            </a:endParaRPr>
          </a:p>
          <a:p>
            <a:r>
              <a:rPr lang="en-US" altLang="en-US" dirty="0">
                <a:latin typeface="Times New Roman" charset="0"/>
                <a:ea typeface="MS PGothic" charset="-128"/>
              </a:rPr>
              <a:t>4.    Radiation</a:t>
            </a:r>
            <a:endParaRPr lang="en-IN" altLang="en-US" dirty="0">
              <a:latin typeface="Times New Roman" charset="0"/>
              <a:ea typeface="MS PGothic" charset="-128"/>
            </a:endParaRPr>
          </a:p>
          <a:p>
            <a:r>
              <a:rPr lang="en-US" altLang="en-US" dirty="0">
                <a:latin typeface="Times New Roman" charset="0"/>
                <a:ea typeface="MS PGothic" charset="-128"/>
              </a:rPr>
              <a:t>       a. Transfer of heat by radiant energy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AC1826-425D-1A43-9357-67677AC84760}"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89011001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XV. Lightning</a:t>
            </a:r>
          </a:p>
          <a:p>
            <a:r>
              <a:rPr lang="en-US" altLang="en-US" dirty="0">
                <a:latin typeface="Times New Roman" charset="0"/>
                <a:ea typeface="MS PGothic" charset="-128"/>
              </a:rPr>
              <a:t>A.    There are an estimated 25 million cloud-to-ground lightning strikes each year in the United States.</a:t>
            </a:r>
            <a:endParaRPr lang="en-IN" altLang="en-US" b="1" dirty="0">
              <a:latin typeface="Times New Roman" charset="0"/>
              <a:ea typeface="MS PGothic" charset="-128"/>
            </a:endParaRPr>
          </a:p>
          <a:p>
            <a:r>
              <a:rPr lang="en-US" altLang="en-US" dirty="0">
                <a:latin typeface="Times New Roman" charset="0"/>
                <a:ea typeface="MS PGothic" charset="-128"/>
              </a:rPr>
              <a:t>B.    Lightning is the fifth-most-common cause of death from isolated environmental phenomena.</a:t>
            </a:r>
            <a:endParaRPr lang="en-IN" altLang="en-US" b="1" dirty="0">
              <a:latin typeface="Times New Roman" charset="0"/>
              <a:ea typeface="MS PGothic" charset="-128"/>
            </a:endParaRPr>
          </a:p>
          <a:p>
            <a:r>
              <a:rPr lang="en-US" altLang="en-US" dirty="0">
                <a:latin typeface="Times New Roman" charset="0"/>
                <a:ea typeface="MS PGothic" charset="-128"/>
              </a:rPr>
              <a:t>C.    Targets of direct lightning strikes: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People engaged in outdoor activities 	</a:t>
            </a:r>
          </a:p>
          <a:p>
            <a:r>
              <a:rPr lang="en-US" altLang="en-US" dirty="0">
                <a:latin typeface="Times New Roman" charset="0"/>
                <a:ea typeface="MS PGothic" charset="-128"/>
              </a:rPr>
              <a:t>       2.    Anyone in a large, open area</a:t>
            </a:r>
            <a:endParaRPr lang="en-IN" altLang="en-US" dirty="0">
              <a:latin typeface="Times New Roman" charset="0"/>
              <a:ea typeface="MS PGothic" charset="-128"/>
            </a:endParaRPr>
          </a:p>
        </p:txBody>
      </p:sp>
    </p:spTree>
    <p:extLst>
      <p:ext uri="{BB962C8B-B14F-4D97-AF65-F5344CB8AC3E}">
        <p14:creationId xmlns:p14="http://schemas.microsoft.com/office/powerpoint/2010/main" val="78944774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Many individuals are indirectly struck when standing near an object that has been struck by cardiovascular and nervous systems are most commonly injured.</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Respiratory or cardiac arrest is the most common cause of lightning-related deaths.</a:t>
            </a:r>
            <a:endParaRPr lang="en-IN" altLang="en-US" dirty="0">
              <a:latin typeface="Times New Roman" charset="0"/>
              <a:ea typeface="MS PGothic" charset="-128"/>
            </a:endParaRPr>
          </a:p>
          <a:p>
            <a:r>
              <a:rPr lang="en-US" altLang="en-US" dirty="0">
                <a:latin typeface="Times New Roman" charset="0"/>
                <a:ea typeface="MS PGothic" charset="-128"/>
              </a:rPr>
              <a:t>        2.    The tissue damage pathway usually occurs over the skin, rather than through it.</a:t>
            </a:r>
            <a:endParaRPr lang="en-IN" altLang="en-US" dirty="0">
              <a:latin typeface="Times New Roman" charset="0"/>
              <a:ea typeface="MS PGothic" charset="-128"/>
            </a:endParaRPr>
          </a:p>
          <a:p>
            <a:r>
              <a:rPr lang="en-US" altLang="en-US" dirty="0">
                <a:latin typeface="Times New Roman" charset="0"/>
                <a:ea typeface="MS PGothic" charset="-128"/>
              </a:rPr>
              <a:t>        3.    Because the duration of a lightning strike is short, skin burns are usually superficial.</a:t>
            </a:r>
            <a:endParaRPr lang="en-IN" altLang="en-US" dirty="0">
              <a:latin typeface="Times New Roman" charset="0"/>
              <a:ea typeface="MS PGothic" charset="-128"/>
            </a:endParaRPr>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E1D2CF-BD8F-3E4D-AD19-1B2104CFD1B9}" type="slidenum">
              <a:rPr lang="en-US" altLang="en-US" sz="1200"/>
              <a:pPr eaLnBrk="1" hangingPunct="1"/>
              <a:t>112</a:t>
            </a:fld>
            <a:endParaRPr lang="en-US" altLang="en-US" sz="1200" dirty="0"/>
          </a:p>
        </p:txBody>
      </p:sp>
    </p:spTree>
    <p:extLst>
      <p:ext uri="{BB962C8B-B14F-4D97-AF65-F5344CB8AC3E}">
        <p14:creationId xmlns:p14="http://schemas.microsoft.com/office/powerpoint/2010/main" val="10943126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F.    Categories of lightning injuries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Mild</a:t>
            </a:r>
            <a:endParaRPr lang="en-IN" altLang="en-US" dirty="0">
              <a:latin typeface="Times New Roman" charset="0"/>
              <a:ea typeface="MS PGothic" charset="-128"/>
            </a:endParaRPr>
          </a:p>
          <a:p>
            <a:r>
              <a:rPr lang="en-US" altLang="en-US" dirty="0">
                <a:latin typeface="Times New Roman" charset="0"/>
                <a:ea typeface="MS PGothic" charset="-128"/>
              </a:rPr>
              <a:t>              a.    Loss of consciousness</a:t>
            </a:r>
            <a:endParaRPr lang="en-IN" altLang="en-US" dirty="0">
              <a:latin typeface="Times New Roman" charset="0"/>
              <a:ea typeface="MS PGothic" charset="-128"/>
            </a:endParaRPr>
          </a:p>
          <a:p>
            <a:r>
              <a:rPr lang="en-US" altLang="en-US" dirty="0">
                <a:latin typeface="Times New Roman" charset="0"/>
                <a:ea typeface="MS PGothic" charset="-128"/>
              </a:rPr>
              <a:t>              b.    Amnesia</a:t>
            </a:r>
            <a:endParaRPr lang="en-IN" altLang="en-US" dirty="0">
              <a:latin typeface="Times New Roman" charset="0"/>
              <a:ea typeface="MS PGothic" charset="-128"/>
            </a:endParaRPr>
          </a:p>
          <a:p>
            <a:r>
              <a:rPr lang="en-US" altLang="en-US" dirty="0">
                <a:latin typeface="Times New Roman" charset="0"/>
                <a:ea typeface="MS PGothic" charset="-128"/>
              </a:rPr>
              <a:t>              c.    Confusion</a:t>
            </a:r>
            <a:endParaRPr lang="en-IN" altLang="en-US" dirty="0">
              <a:latin typeface="Times New Roman" charset="0"/>
              <a:ea typeface="MS PGothic" charset="-128"/>
            </a:endParaRPr>
          </a:p>
          <a:p>
            <a:r>
              <a:rPr lang="en-US" altLang="en-US" dirty="0">
                <a:latin typeface="Times New Roman" charset="0"/>
                <a:ea typeface="MS PGothic" charset="-128"/>
              </a:rPr>
              <a:t>              d.    Tingling</a:t>
            </a:r>
            <a:endParaRPr lang="en-IN" altLang="en-US" dirty="0">
              <a:latin typeface="Times New Roman" charset="0"/>
              <a:ea typeface="MS PGothic" charset="-128"/>
            </a:endParaRPr>
          </a:p>
          <a:p>
            <a:r>
              <a:rPr lang="en-US" altLang="en-US" dirty="0">
                <a:latin typeface="Times New Roman" charset="0"/>
                <a:ea typeface="MS PGothic" charset="-128"/>
              </a:rPr>
              <a:t>              e.    Other nonspecific signs and symptoms</a:t>
            </a:r>
            <a:endParaRPr lang="en-IN" altLang="en-US" dirty="0">
              <a:latin typeface="Times New Roman" charset="0"/>
              <a:ea typeface="MS PGothic" charset="-128"/>
            </a:endParaRPr>
          </a:p>
          <a:p>
            <a:r>
              <a:rPr lang="en-US" altLang="en-US" dirty="0">
                <a:latin typeface="Times New Roman" charset="0"/>
                <a:ea typeface="MS PGothic" charset="-128"/>
              </a:rPr>
              <a:t>              f.     Superficial burns.</a:t>
            </a:r>
            <a:endParaRPr lang="en-IN" altLang="en-US" dirty="0">
              <a:latin typeface="Times New Roman" charset="0"/>
              <a:ea typeface="MS PGothic" charset="-128"/>
            </a:endParaRPr>
          </a:p>
          <a:p>
            <a:r>
              <a:rPr lang="en-US" altLang="en-US" dirty="0">
                <a:latin typeface="Times New Roman" charset="0"/>
                <a:ea typeface="MS PGothic" charset="-128"/>
              </a:rPr>
              <a:t>       2.    Moderate</a:t>
            </a:r>
            <a:endParaRPr lang="en-IN" altLang="en-US" dirty="0">
              <a:latin typeface="Times New Roman" charset="0"/>
              <a:ea typeface="MS PGothic" charset="-128"/>
            </a:endParaRPr>
          </a:p>
          <a:p>
            <a:r>
              <a:rPr lang="en-US" altLang="en-US" dirty="0">
                <a:latin typeface="Times New Roman" charset="0"/>
                <a:ea typeface="MS PGothic" charset="-128"/>
              </a:rPr>
              <a:t>              a.    Seizures</a:t>
            </a:r>
            <a:endParaRPr lang="en-IN" altLang="en-US" dirty="0">
              <a:latin typeface="Times New Roman" charset="0"/>
              <a:ea typeface="MS PGothic" charset="-128"/>
            </a:endParaRPr>
          </a:p>
          <a:p>
            <a:r>
              <a:rPr lang="en-US" altLang="en-US" dirty="0">
                <a:latin typeface="Times New Roman" charset="0"/>
                <a:ea typeface="MS PGothic" charset="-128"/>
              </a:rPr>
              <a:t>              b.    Respiratory arrest</a:t>
            </a:r>
            <a:endParaRPr lang="en-IN" altLang="en-US" dirty="0">
              <a:latin typeface="Times New Roman" charset="0"/>
              <a:ea typeface="MS PGothic" charset="-128"/>
            </a:endParaRPr>
          </a:p>
          <a:p>
            <a:r>
              <a:rPr lang="en-US" altLang="en-US" dirty="0">
                <a:latin typeface="Times New Roman" charset="0"/>
                <a:ea typeface="MS PGothic" charset="-128"/>
              </a:rPr>
              <a:t>              c.    Dysrhythmias that spontaneously resolve</a:t>
            </a:r>
            <a:endParaRPr lang="en-IN" altLang="en-US" dirty="0">
              <a:latin typeface="Times New Roman" charset="0"/>
              <a:ea typeface="MS PGothic" charset="-128"/>
            </a:endParaRPr>
          </a:p>
          <a:p>
            <a:r>
              <a:rPr lang="en-US" altLang="en-US" dirty="0">
                <a:latin typeface="Times New Roman" charset="0"/>
                <a:ea typeface="MS PGothic" charset="-128"/>
              </a:rPr>
              <a:t>              d.    Superficial burns</a:t>
            </a:r>
            <a:endParaRPr lang="en-IN" altLang="en-US" dirty="0">
              <a:latin typeface="Times New Roman" charset="0"/>
              <a:ea typeface="MS PGothic" charset="-128"/>
            </a:endParaRPr>
          </a:p>
          <a:p>
            <a:r>
              <a:rPr lang="en-US" altLang="en-US" dirty="0">
                <a:latin typeface="Times New Roman" charset="0"/>
                <a:ea typeface="MS PGothic" charset="-128"/>
              </a:rPr>
              <a:t>       3.    Severe</a:t>
            </a:r>
            <a:endParaRPr lang="en-IN" altLang="en-US" dirty="0">
              <a:latin typeface="Times New Roman" charset="0"/>
              <a:ea typeface="MS PGothic" charset="-128"/>
            </a:endParaRPr>
          </a:p>
          <a:p>
            <a:r>
              <a:rPr lang="en-US" altLang="en-US" dirty="0">
                <a:latin typeface="Times New Roman" charset="0"/>
                <a:ea typeface="MS PGothic" charset="-128"/>
              </a:rPr>
              <a:t>              a.    Cardiopulmonary arrest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106297413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G.    Emergency medical care</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Take measures to protect yourself from being struck by lightning.</a:t>
            </a:r>
            <a:endParaRPr lang="en-IN" altLang="en-US" dirty="0">
              <a:latin typeface="Times New Roman" charset="0"/>
              <a:ea typeface="MS PGothic" charset="-128"/>
            </a:endParaRPr>
          </a:p>
          <a:p>
            <a:r>
              <a:rPr lang="en-US" altLang="en-US" dirty="0">
                <a:latin typeface="Times New Roman" charset="0"/>
                <a:ea typeface="MS PGothic" charset="-128"/>
              </a:rPr>
              <a:t>        2.    Move the patient to a sheltered area.</a:t>
            </a:r>
            <a:endParaRPr lang="en-IN" altLang="en-US" dirty="0">
              <a:latin typeface="Times New Roman" charset="0"/>
              <a:ea typeface="MS PGothic" charset="-128"/>
            </a:endParaRPr>
          </a:p>
          <a:p>
            <a:r>
              <a:rPr lang="en-US" altLang="en-US" dirty="0">
                <a:latin typeface="Times New Roman" charset="0"/>
                <a:ea typeface="MS PGothic" charset="-128"/>
              </a:rPr>
              <a:t>        3.    Use reverse triage.</a:t>
            </a:r>
            <a:endParaRPr lang="en-IN" altLang="en-US" dirty="0">
              <a:latin typeface="Times New Roman" charset="0"/>
              <a:ea typeface="MS PGothic" charset="-128"/>
            </a:endParaRPr>
          </a:p>
          <a:p>
            <a:r>
              <a:rPr lang="en-US" altLang="en-US" dirty="0">
                <a:latin typeface="Times New Roman" charset="0"/>
                <a:ea typeface="MS PGothic" charset="-128"/>
              </a:rPr>
              <a:t>               a.    Anyone who is in cardiac or respiratory arrest is the first priority.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Other people who may have been struck will not develop cardiac complications.</a:t>
            </a:r>
            <a:endParaRPr lang="en-IN" altLang="en-US" dirty="0">
              <a:latin typeface="Times New Roman" charset="0"/>
              <a:ea typeface="MS PGothic" charset="-128"/>
            </a:endParaRPr>
          </a:p>
          <a:p>
            <a:r>
              <a:rPr lang="en-US" altLang="en-US" dirty="0">
                <a:latin typeface="Times New Roman" charset="0"/>
                <a:ea typeface="MS PGothic" charset="-128"/>
              </a:rPr>
              <a:t>       4.    Treatment</a:t>
            </a:r>
            <a:endParaRPr lang="en-IN" altLang="en-US" dirty="0">
              <a:latin typeface="Times New Roman" charset="0"/>
              <a:ea typeface="MS PGothic" charset="-128"/>
            </a:endParaRPr>
          </a:p>
          <a:p>
            <a:r>
              <a:rPr lang="en-US" altLang="en-US" dirty="0">
                <a:latin typeface="Times New Roman" charset="0"/>
                <a:ea typeface="MS PGothic" charset="-128"/>
              </a:rPr>
              <a:t>              a.    Stabilize the spine and open the airway with the jaw-thrust maneuver.</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a pulse is present, assist ventilations.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If the patient is in cardiac arrest, use an AED as soon as possible.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Control bleeding.</a:t>
            </a:r>
            <a:endParaRPr lang="en-IN" altLang="en-US" dirty="0">
              <a:latin typeface="Times New Roman" charset="0"/>
              <a:ea typeface="MS PGothic" charset="-128"/>
            </a:endParaRPr>
          </a:p>
          <a:p>
            <a:r>
              <a:rPr lang="en-US" altLang="en-US" dirty="0">
                <a:latin typeface="Times New Roman" charset="0"/>
                <a:ea typeface="MS PGothic" charset="-128"/>
              </a:rPr>
              <a:t>              e.    Transport to the nearest facility.</a:t>
            </a:r>
            <a:endParaRPr lang="en-IN" altLang="en-US" dirty="0">
              <a:latin typeface="Times New Roman" charset="0"/>
              <a:ea typeface="MS PGothic" charset="-128"/>
            </a:endParaRPr>
          </a:p>
          <a:p>
            <a:r>
              <a:rPr lang="en-US" altLang="en-US" dirty="0">
                <a:latin typeface="Times New Roman" charset="0"/>
                <a:ea typeface="MS PGothic" charset="-128"/>
              </a:rPr>
              <a:t>              f.   A patient with signs and symptoms of a lightning strike, but no obvious life threats, should still be transported for evaluation.</a:t>
            </a:r>
            <a:endParaRPr lang="en-IN" altLang="en-US" dirty="0">
              <a:latin typeface="Times New Roman" charset="0"/>
              <a:ea typeface="MS PGothic" charset="-128"/>
            </a:endParaRPr>
          </a:p>
        </p:txBody>
      </p:sp>
    </p:spTree>
    <p:extLst>
      <p:ext uri="{BB962C8B-B14F-4D97-AF65-F5344CB8AC3E}">
        <p14:creationId xmlns:p14="http://schemas.microsoft.com/office/powerpoint/2010/main" val="48979393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XVII. Bites and Envenomations</a:t>
            </a:r>
          </a:p>
          <a:p>
            <a:r>
              <a:rPr lang="en-US" altLang="en-US" dirty="0">
                <a:latin typeface="Times New Roman" charset="0"/>
                <a:ea typeface="MS PGothic" charset="-128"/>
              </a:rPr>
              <a:t>A.    Spider bites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Spiders are numerous and widespread in the United States.</a:t>
            </a:r>
            <a:endParaRPr lang="en-IN" altLang="en-US" dirty="0">
              <a:latin typeface="Times New Roman" charset="0"/>
              <a:ea typeface="MS PGothic" charset="-128"/>
            </a:endParaRPr>
          </a:p>
          <a:p>
            <a:r>
              <a:rPr lang="en-US" altLang="en-US" dirty="0">
                <a:latin typeface="Times New Roman" charset="0"/>
                <a:ea typeface="MS PGothic" charset="-128"/>
              </a:rPr>
              <a:t>              a.   Only two spiders—the female black widow spider and the brown recluse spider—deliver serious, even life-threatening bites.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66189701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2.    Black widow spider</a:t>
            </a:r>
            <a:endParaRPr lang="en-IN" altLang="en-US" dirty="0">
              <a:latin typeface="Times New Roman" charset="0"/>
              <a:ea typeface="MS PGothic" charset="-128"/>
            </a:endParaRPr>
          </a:p>
          <a:p>
            <a:r>
              <a:rPr lang="en-US" altLang="en-US" dirty="0">
                <a:latin typeface="Times New Roman" charset="0"/>
                <a:ea typeface="MS PGothic" charset="-128"/>
              </a:rPr>
              <a:t>       a.    The female black widow spider is fairly large, measuring approximately 2 inches with its legs extended.</a:t>
            </a:r>
            <a:endParaRPr lang="en-IN" altLang="en-US" dirty="0">
              <a:latin typeface="Times New Roman" charset="0"/>
              <a:ea typeface="MS PGothic" charset="-128"/>
            </a:endParaRPr>
          </a:p>
          <a:p>
            <a:r>
              <a:rPr lang="en-US" altLang="en-US" dirty="0">
                <a:latin typeface="Times New Roman" charset="0"/>
                <a:ea typeface="MS PGothic" charset="-128"/>
              </a:rPr>
              <a:t>       b.    Usually black with a distinctive, bright red-orange marking in the shape of an hourglass on its abdomen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9CE792B-D1F6-CC4C-A9BB-F13AF43ABDCB}" type="slidenum">
              <a:rPr lang="en-US" altLang="en-US" sz="1200"/>
              <a:pPr eaLnBrk="1" hangingPunct="1"/>
              <a:t>116</a:t>
            </a:fld>
            <a:endParaRPr lang="en-US" altLang="en-US" sz="1200" dirty="0"/>
          </a:p>
        </p:txBody>
      </p:sp>
    </p:spTree>
    <p:extLst>
      <p:ext uri="{BB962C8B-B14F-4D97-AF65-F5344CB8AC3E}">
        <p14:creationId xmlns:p14="http://schemas.microsoft.com/office/powerpoint/2010/main" val="5378396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Prefer dry, dim places around buildings, in woodpiles, and among debris</a:t>
            </a:r>
            <a:endParaRPr lang="en-IN" altLang="en-US" dirty="0">
              <a:latin typeface="Times New Roman" charset="0"/>
              <a:ea typeface="MS PGothic" charset="-128"/>
            </a:endParaRPr>
          </a:p>
          <a:p>
            <a:r>
              <a:rPr lang="en-US" altLang="en-US" dirty="0">
                <a:latin typeface="Times New Roman" charset="0"/>
                <a:ea typeface="MS PGothic" charset="-128"/>
              </a:rPr>
              <a:t>d.    The bite is sometimes overlooked.</a:t>
            </a:r>
            <a:endParaRPr lang="en-IN" altLang="en-US" dirty="0">
              <a:latin typeface="Times New Roman" charset="0"/>
              <a:ea typeface="MS PGothic" charset="-128"/>
            </a:endParaRPr>
          </a:p>
          <a:p>
            <a:r>
              <a:rPr lang="en-US" altLang="en-US" dirty="0">
                <a:latin typeface="Times New Roman" charset="0"/>
                <a:ea typeface="MS PGothic" charset="-128"/>
              </a:rPr>
              <a:t>       i.    If the site becomes numb right away, the patient may not even recall being bit; however, most black widow spider bites cause localized pain and symptoms, including agonizing muscle spasms.</a:t>
            </a:r>
            <a:endParaRPr lang="en-IN" altLang="en-US" dirty="0">
              <a:latin typeface="Times New Roman" charset="0"/>
              <a:ea typeface="MS PGothic" charset="-128"/>
            </a:endParaRPr>
          </a:p>
          <a:p>
            <a:r>
              <a:rPr lang="en-US" altLang="en-US" dirty="0">
                <a:latin typeface="Times New Roman" charset="0"/>
                <a:ea typeface="MS PGothic" charset="-128"/>
              </a:rPr>
              <a:t>       ii.    A bite on the abdomen may cause muscle spasms so severe that they resemble an acute abdominal condition.</a:t>
            </a:r>
            <a:endParaRPr lang="en-IN" altLang="en-US" dirty="0">
              <a:latin typeface="Times New Roman" charset="0"/>
              <a:ea typeface="MS PGothic" charset="-128"/>
            </a:endParaRPr>
          </a:p>
          <a:p>
            <a:r>
              <a:rPr lang="en-US" altLang="en-US" dirty="0">
                <a:latin typeface="Times New Roman" charset="0"/>
                <a:ea typeface="MS PGothic" charset="-128"/>
              </a:rPr>
              <a:t>       iii.   The main danger is the venom, which can damage nerve tissues.</a:t>
            </a:r>
            <a:endParaRPr lang="en-IN" altLang="en-US" dirty="0">
              <a:latin typeface="Times New Roman" charset="0"/>
              <a:ea typeface="MS PGothic" charset="-128"/>
            </a:endParaRPr>
          </a:p>
        </p:txBody>
      </p:sp>
      <p:sp>
        <p:nvSpPr>
          <p:cNvPr id="322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A9A8CB9-4408-1241-A3C8-1982603A82B7}" type="slidenum">
              <a:rPr lang="en-US" altLang="en-US" sz="1200"/>
              <a:pPr eaLnBrk="1" hangingPunct="1"/>
              <a:t>117</a:t>
            </a:fld>
            <a:endParaRPr lang="en-US" altLang="en-US" sz="1200" dirty="0"/>
          </a:p>
        </p:txBody>
      </p:sp>
    </p:spTree>
    <p:extLst>
      <p:ext uri="{BB962C8B-B14F-4D97-AF65-F5344CB8AC3E}">
        <p14:creationId xmlns:p14="http://schemas.microsoft.com/office/powerpoint/2010/main" val="71224329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Other systemic symptoms include:</a:t>
            </a:r>
            <a:endParaRPr lang="en-IN" altLang="en-US" dirty="0">
              <a:latin typeface="Times New Roman" charset="0"/>
              <a:ea typeface="MS PGothic" charset="-128"/>
            </a:endParaRPr>
          </a:p>
          <a:p>
            <a:r>
              <a:rPr lang="en-US" altLang="en-US" dirty="0">
                <a:latin typeface="Times New Roman" charset="0"/>
                <a:ea typeface="MS PGothic" charset="-128"/>
              </a:rPr>
              <a:t>       i.    Dizziness</a:t>
            </a:r>
            <a:endParaRPr lang="en-IN" altLang="en-US" dirty="0">
              <a:latin typeface="Times New Roman" charset="0"/>
              <a:ea typeface="MS PGothic" charset="-128"/>
            </a:endParaRPr>
          </a:p>
          <a:p>
            <a:r>
              <a:rPr lang="en-US" altLang="en-US" dirty="0">
                <a:latin typeface="Times New Roman" charset="0"/>
                <a:ea typeface="MS PGothic" charset="-128"/>
              </a:rPr>
              <a:t>       ii.   Sweating</a:t>
            </a:r>
            <a:endParaRPr lang="en-IN" altLang="en-US" dirty="0">
              <a:latin typeface="Times New Roman" charset="0"/>
              <a:ea typeface="MS PGothic" charset="-128"/>
            </a:endParaRPr>
          </a:p>
          <a:p>
            <a:r>
              <a:rPr lang="en-US" altLang="en-US" dirty="0">
                <a:latin typeface="Times New Roman" charset="0"/>
                <a:ea typeface="MS PGothic" charset="-128"/>
              </a:rPr>
              <a:t>       iii.  Nausea</a:t>
            </a:r>
            <a:endParaRPr lang="en-IN" altLang="en-US" dirty="0">
              <a:latin typeface="Times New Roman" charset="0"/>
              <a:ea typeface="MS PGothic" charset="-128"/>
            </a:endParaRPr>
          </a:p>
          <a:p>
            <a:r>
              <a:rPr lang="en-US" altLang="en-US" dirty="0">
                <a:latin typeface="Times New Roman" charset="0"/>
                <a:ea typeface="MS PGothic" charset="-128"/>
              </a:rPr>
              <a:t>       iv.  Vomiting</a:t>
            </a:r>
            <a:endParaRPr lang="en-IN" altLang="en-US" dirty="0">
              <a:latin typeface="Times New Roman" charset="0"/>
              <a:ea typeface="MS PGothic" charset="-128"/>
            </a:endParaRPr>
          </a:p>
          <a:p>
            <a:r>
              <a:rPr lang="en-US" altLang="en-US" dirty="0">
                <a:latin typeface="Times New Roman" charset="0"/>
                <a:ea typeface="MS PGothic" charset="-128"/>
              </a:rPr>
              <a:t>       v.   Rashes</a:t>
            </a:r>
            <a:endParaRPr lang="en-IN" altLang="en-US" dirty="0">
              <a:latin typeface="Times New Roman" charset="0"/>
              <a:ea typeface="MS PGothic" charset="-128"/>
            </a:endParaRPr>
          </a:p>
          <a:p>
            <a:r>
              <a:rPr lang="en-US" altLang="en-US" dirty="0">
                <a:latin typeface="Times New Roman" charset="0"/>
                <a:ea typeface="MS PGothic" charset="-128"/>
              </a:rPr>
              <a:t>       vi.  Tightness in the chest</a:t>
            </a:r>
            <a:endParaRPr lang="en-IN" altLang="en-US" dirty="0">
              <a:latin typeface="Times New Roman" charset="0"/>
              <a:ea typeface="MS PGothic" charset="-128"/>
            </a:endParaRPr>
          </a:p>
          <a:p>
            <a:r>
              <a:rPr lang="en-US" altLang="en-US" dirty="0">
                <a:latin typeface="Times New Roman" charset="0"/>
                <a:ea typeface="MS PGothic" charset="-128"/>
              </a:rPr>
              <a:t>       vii. Difficulty breathing</a:t>
            </a:r>
            <a:endParaRPr lang="en-IN" altLang="en-US" dirty="0">
              <a:latin typeface="Times New Roman" charset="0"/>
              <a:ea typeface="MS PGothic" charset="-128"/>
            </a:endParaRPr>
          </a:p>
          <a:p>
            <a:r>
              <a:rPr lang="en-US" altLang="en-US" dirty="0">
                <a:latin typeface="Times New Roman" charset="0"/>
                <a:ea typeface="MS PGothic" charset="-128"/>
              </a:rPr>
              <a:t>       viii. Severe cramps</a:t>
            </a:r>
            <a:endParaRPr lang="en-IN" altLang="en-US" dirty="0">
              <a:latin typeface="Times New Roman" charset="0"/>
              <a:ea typeface="MS PGothic" charset="-128"/>
            </a:endParaRPr>
          </a:p>
        </p:txBody>
      </p:sp>
      <p:sp>
        <p:nvSpPr>
          <p:cNvPr id="323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25B025-0714-6842-87F1-6B4F1A7D7190}" type="slidenum">
              <a:rPr lang="en-US" altLang="en-US" sz="1200"/>
              <a:pPr eaLnBrk="1" hangingPunct="1"/>
              <a:t>118</a:t>
            </a:fld>
            <a:endParaRPr lang="en-US" altLang="en-US" sz="1200" dirty="0"/>
          </a:p>
        </p:txBody>
      </p:sp>
    </p:spTree>
    <p:extLst>
      <p:ext uri="{BB962C8B-B14F-4D97-AF65-F5344CB8AC3E}">
        <p14:creationId xmlns:p14="http://schemas.microsoft.com/office/powerpoint/2010/main" val="59916026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f.     Generally, these signs and symptoms subside over 48 hours.</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g.    A physician can administer a specific antivenin, but because of a high incidence of side effects, its use is reserved for </a:t>
            </a:r>
            <a:r>
              <a:rPr lang="en-US" sz="1200" kern="1200" dirty="0">
                <a:solidFill>
                  <a:schemeClr val="tx1"/>
                </a:solidFill>
                <a:effectLst/>
                <a:latin typeface="Times New Roman" pitchFamily="18" charset="0"/>
                <a:ea typeface="MS PGothic" pitchFamily="34" charset="-128"/>
                <a:cs typeface="+mn-cs"/>
              </a:rPr>
              <a:t>very severe bites, older people, and children younger than five years. </a:t>
            </a:r>
          </a:p>
          <a:p>
            <a:r>
              <a:rPr lang="en-US" altLang="en-US" dirty="0">
                <a:latin typeface="Times New Roman" charset="0"/>
                <a:ea typeface="MS PGothic" charset="-128"/>
              </a:rPr>
              <a:t>h.    Emergency treatment consists of BLS for the patient in respiratory distress.</a:t>
            </a:r>
            <a:endParaRPr lang="en-IN" altLang="en-US" dirty="0">
              <a:latin typeface="Times New Roman" charset="0"/>
              <a:ea typeface="MS PGothic" charset="-128"/>
            </a:endParaRPr>
          </a:p>
          <a:p>
            <a:r>
              <a:rPr lang="en-US" altLang="en-US" dirty="0" err="1">
                <a:latin typeface="Times New Roman" charset="0"/>
                <a:ea typeface="MS PGothic" charset="-128"/>
              </a:rPr>
              <a:t>i.</a:t>
            </a:r>
            <a:r>
              <a:rPr lang="en-US" altLang="en-US" dirty="0">
                <a:latin typeface="Times New Roman" charset="0"/>
                <a:ea typeface="MS PGothic" charset="-128"/>
              </a:rPr>
              <a:t>     Transport to the emergency department as soon as possible.</a:t>
            </a:r>
            <a:endParaRPr lang="en-IN" altLang="en-US" dirty="0">
              <a:latin typeface="Times New Roman" charset="0"/>
              <a:ea typeface="MS PGothic" charset="-128"/>
            </a:endParaRPr>
          </a:p>
          <a:p>
            <a:r>
              <a:rPr lang="en-US" altLang="en-US" dirty="0">
                <a:latin typeface="Times New Roman" charset="0"/>
                <a:ea typeface="MS PGothic" charset="-128"/>
              </a:rPr>
              <a:t>j.     If possible, safely bring the spider to the hospital or take a photo of the spider with a cell phone and send it to the hospital ahead of time.</a:t>
            </a:r>
            <a:endParaRPr lang="en-IN" altLang="en-US" dirty="0">
              <a:latin typeface="Times New Roman" charset="0"/>
              <a:ea typeface="MS PGothic" charset="-128"/>
            </a:endParaRPr>
          </a:p>
        </p:txBody>
      </p:sp>
      <p:sp>
        <p:nvSpPr>
          <p:cNvPr id="324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BDCA00-3FB8-A74E-94F9-3F9111CDD09D}" type="slidenum">
              <a:rPr lang="en-US" altLang="en-US" sz="1200"/>
              <a:pPr eaLnBrk="1" hangingPunct="1"/>
              <a:t>119</a:t>
            </a:fld>
            <a:endParaRPr lang="en-US" altLang="en-US" sz="1200" dirty="0"/>
          </a:p>
        </p:txBody>
      </p:sp>
    </p:spTree>
    <p:extLst>
      <p:ext uri="{BB962C8B-B14F-4D97-AF65-F5344CB8AC3E}">
        <p14:creationId xmlns:p14="http://schemas.microsoft.com/office/powerpoint/2010/main" val="53576987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Brown recluse spider</a:t>
            </a:r>
            <a:endParaRPr lang="en-IN" altLang="en-US" dirty="0">
              <a:latin typeface="Times New Roman" charset="0"/>
              <a:ea typeface="MS PGothic" charset="-128"/>
            </a:endParaRPr>
          </a:p>
          <a:p>
            <a:r>
              <a:rPr lang="en-US" altLang="en-US" dirty="0">
                <a:latin typeface="Times New Roman" charset="0"/>
                <a:ea typeface="MS PGothic" charset="-128"/>
              </a:rPr>
              <a:t>       a.    Dull brown in color and 1 inch long</a:t>
            </a:r>
            <a:endParaRPr lang="en-IN" altLang="en-US" dirty="0">
              <a:latin typeface="Times New Roman" charset="0"/>
              <a:ea typeface="MS PGothic" charset="-128"/>
            </a:endParaRPr>
          </a:p>
          <a:p>
            <a:r>
              <a:rPr lang="en-US" altLang="en-US" dirty="0">
                <a:latin typeface="Times New Roman" charset="0"/>
                <a:ea typeface="MS PGothic" charset="-128"/>
              </a:rPr>
              <a:t>       b.    The short-haired body has a violin-shaped mark, brown to yellow in color, on its back.</a:t>
            </a:r>
            <a:endParaRPr lang="en-IN" altLang="en-US" dirty="0">
              <a:latin typeface="Times New Roman" charset="0"/>
              <a:ea typeface="MS PGothic" charset="-128"/>
            </a:endParaRPr>
          </a:p>
          <a:p>
            <a:r>
              <a:rPr lang="en-US" altLang="en-US" dirty="0">
                <a:latin typeface="Times New Roman" charset="0"/>
                <a:ea typeface="MS PGothic" charset="-128"/>
              </a:rPr>
              <a:t>       c.    Lives mostly in the southern and central parts of the country, but may be found throughout the continental United States</a:t>
            </a:r>
            <a:endParaRPr lang="en-IN" altLang="en-US" dirty="0">
              <a:latin typeface="Times New Roman" charset="0"/>
              <a:ea typeface="MS PGothic" charset="-128"/>
            </a:endParaRPr>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F0111A-8542-6647-9F79-862AA3313313}" type="slidenum">
              <a:rPr lang="en-US" altLang="en-US" sz="1200"/>
              <a:pPr eaLnBrk="1" hangingPunct="1"/>
              <a:t>120</a:t>
            </a:fld>
            <a:endParaRPr lang="en-US" altLang="en-US" sz="1200" dirty="0"/>
          </a:p>
        </p:txBody>
      </p:sp>
    </p:spTree>
    <p:extLst>
      <p:ext uri="{BB962C8B-B14F-4D97-AF65-F5344CB8AC3E}">
        <p14:creationId xmlns:p14="http://schemas.microsoft.com/office/powerpoint/2010/main" val="28542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5.    Respiration</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   </a:t>
            </a:r>
            <a:r>
              <a:rPr lang="en-US" sz="1200" kern="1200" dirty="0">
                <a:solidFill>
                  <a:schemeClr val="tx1"/>
                </a:solidFill>
                <a:effectLst/>
                <a:latin typeface="Times New Roman" pitchFamily="18" charset="0"/>
                <a:ea typeface="MS PGothic" pitchFamily="34" charset="-128"/>
                <a:cs typeface="+mn-cs"/>
              </a:rPr>
              <a:t>Body heat loss as warm air in the lungs is exhaled into the atmosphere and cooler air is inhaled. </a:t>
            </a:r>
          </a:p>
          <a:p>
            <a:endParaRPr lang="en-IN" altLang="en-US" dirty="0">
              <a:latin typeface="Times New Roman" charset="0"/>
              <a:ea typeface="MS PGothic"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39C16C5-75F0-8A41-83E8-07541465199B}" type="slidenum">
              <a:rPr lang="en-US" altLang="en-US" sz="1200"/>
              <a:pPr eaLnBrk="1" hangingPunct="1"/>
              <a:t>13</a:t>
            </a:fld>
            <a:endParaRPr lang="en-US" altLang="en-US" sz="1200" dirty="0"/>
          </a:p>
        </p:txBody>
      </p:sp>
    </p:spTree>
    <p:extLst>
      <p:ext uri="{BB962C8B-B14F-4D97-AF65-F5344CB8AC3E}">
        <p14:creationId xmlns:p14="http://schemas.microsoft.com/office/powerpoint/2010/main" val="150094929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err="1">
                <a:latin typeface="Times New Roman" charset="0"/>
                <a:ea typeface="MS PGothic" charset="-128"/>
              </a:rPr>
              <a:t>d.</a:t>
            </a:r>
            <a:r>
              <a:rPr lang="en-US" altLang="en-US" dirty="0">
                <a:latin typeface="Times New Roman" charset="0"/>
                <a:ea typeface="MS PGothic" charset="-128"/>
              </a:rPr>
              <a:t>   Tends to live in dark areas, such as in the corners of old, unused buildings; under rocks; and in woodpiles</a:t>
            </a:r>
            <a:endParaRPr lang="en-IN" altLang="en-US" dirty="0">
              <a:latin typeface="Times New Roman" charset="0"/>
              <a:ea typeface="MS PGothic" charset="-128"/>
            </a:endParaRPr>
          </a:p>
          <a:p>
            <a:r>
              <a:rPr lang="en-US" altLang="en-US" dirty="0">
                <a:latin typeface="Times New Roman" charset="0"/>
                <a:ea typeface="MS PGothic" charset="-128"/>
              </a:rPr>
              <a:t>e    The venom is not neurotoxic but cytotoxic; it causes severe local tissue damage.</a:t>
            </a:r>
            <a:endParaRPr lang="en-IN" altLang="en-US" dirty="0">
              <a:latin typeface="Times New Roman" charset="0"/>
              <a:ea typeface="MS PGothic" charset="-128"/>
            </a:endParaRPr>
          </a:p>
          <a:p>
            <a:r>
              <a:rPr lang="en-US" altLang="en-US" dirty="0">
                <a:latin typeface="Times New Roman" charset="0"/>
                <a:ea typeface="MS PGothic" charset="-128"/>
              </a:rPr>
              <a:t>f.    Typically, the bite is not painful at first but becomes so within hours.</a:t>
            </a:r>
            <a:endParaRPr lang="en-IN" altLang="en-US" dirty="0">
              <a:latin typeface="Times New Roman" charset="0"/>
              <a:ea typeface="MS PGothic" charset="-128"/>
            </a:endParaRPr>
          </a:p>
          <a:p>
            <a:r>
              <a:rPr lang="en-US" altLang="en-US" dirty="0">
                <a:latin typeface="Times New Roman" charset="0"/>
                <a:ea typeface="MS PGothic" charset="-128"/>
              </a:rPr>
              <a:t>g.   The area becomes swollen and tender, developing a pale, mottled, cyanotic center and possibly a small blister.</a:t>
            </a:r>
            <a:endParaRPr lang="en-IN" altLang="en-US" dirty="0">
              <a:latin typeface="Times New Roman" charset="0"/>
              <a:ea typeface="MS PGothic" charset="-128"/>
            </a:endParaRPr>
          </a:p>
          <a:p>
            <a:r>
              <a:rPr lang="en-US" altLang="en-US" dirty="0">
                <a:latin typeface="Times New Roman" charset="0"/>
                <a:ea typeface="MS PGothic" charset="-128"/>
              </a:rPr>
              <a:t>h.    A scab of dead skin, fat, and debris will form and dig down into the skin, producing a large ulcer that may not heal unless treated promptly.</a:t>
            </a:r>
            <a:endParaRPr lang="en-IN" altLang="en-US" dirty="0">
              <a:latin typeface="Times New Roman" charset="0"/>
              <a:ea typeface="MS PGothic" charset="-128"/>
            </a:endParaRPr>
          </a:p>
          <a:p>
            <a:r>
              <a:rPr lang="en-US" altLang="en-US" dirty="0">
                <a:latin typeface="Times New Roman" charset="0"/>
                <a:ea typeface="MS PGothic" charset="-128"/>
              </a:rPr>
              <a:t>i.    Transport patients with such symptoms as soon as possible.</a:t>
            </a:r>
            <a:endParaRPr lang="en-IN" altLang="en-US" dirty="0">
              <a:latin typeface="Times New Roman" charset="0"/>
              <a:ea typeface="MS PGothic" charset="-128"/>
            </a:endParaRPr>
          </a:p>
          <a:p>
            <a:r>
              <a:rPr lang="en-US" altLang="en-US" dirty="0">
                <a:latin typeface="Times New Roman" charset="0"/>
                <a:ea typeface="MS PGothic" charset="-128"/>
              </a:rPr>
              <a:t>j.    These bites rarely cause systemic symptoms and signs</a:t>
            </a:r>
            <a:endParaRPr lang="en-IN" altLang="en-US" dirty="0">
              <a:latin typeface="Times New Roman" charset="0"/>
              <a:ea typeface="MS PGothic" charset="-128"/>
            </a:endParaRPr>
          </a:p>
          <a:p>
            <a:r>
              <a:rPr lang="en-US" altLang="en-US" dirty="0">
                <a:latin typeface="Times New Roman" charset="0"/>
                <a:ea typeface="MS PGothic" charset="-128"/>
              </a:rPr>
              <a:t>k.   When they do, the initial treatment is BLS and transportation to the emergency department.</a:t>
            </a:r>
            <a:endParaRPr lang="en-IN" altLang="en-US" dirty="0">
              <a:latin typeface="Times New Roman" charset="0"/>
              <a:ea typeface="MS PGothic" charset="-128"/>
            </a:endParaRPr>
          </a:p>
          <a:p>
            <a:r>
              <a:rPr lang="en-US" altLang="en-US" dirty="0" err="1">
                <a:latin typeface="Times New Roman" charset="0"/>
                <a:ea typeface="MS PGothic" charset="-128"/>
              </a:rPr>
              <a:t>l.</a:t>
            </a:r>
            <a:r>
              <a:rPr lang="en-US" altLang="en-US" dirty="0">
                <a:latin typeface="Times New Roman" charset="0"/>
                <a:ea typeface="MS PGothic" charset="-128"/>
              </a:rPr>
              <a:t>    If possible, safely bring the spider to the hospital or take a photo of the spider with a cell phone and send it to the hospital ahead of time.</a:t>
            </a:r>
            <a:endParaRPr lang="en-IN" altLang="en-US" dirty="0">
              <a:latin typeface="Times New Roman" charset="0"/>
              <a:ea typeface="MS PGothic" charset="-128"/>
            </a:endParaRPr>
          </a:p>
        </p:txBody>
      </p:sp>
      <p:sp>
        <p:nvSpPr>
          <p:cNvPr id="326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65DC762-A0ED-814E-AFD2-059447502F0F}" type="slidenum">
              <a:rPr lang="en-US" altLang="en-US" sz="1200"/>
              <a:pPr eaLnBrk="1" hangingPunct="1"/>
              <a:t>121</a:t>
            </a:fld>
            <a:endParaRPr lang="en-US" altLang="en-US" sz="1200" dirty="0"/>
          </a:p>
        </p:txBody>
      </p:sp>
    </p:spTree>
    <p:extLst>
      <p:ext uri="{BB962C8B-B14F-4D97-AF65-F5344CB8AC3E}">
        <p14:creationId xmlns:p14="http://schemas.microsoft.com/office/powerpoint/2010/main" val="179828522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B.    Hymenoptera stings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Bees, wasps, yellow jackets, and ants</a:t>
            </a:r>
            <a:endParaRPr lang="en-IN" altLang="en-US" dirty="0">
              <a:latin typeface="Times New Roman" charset="0"/>
              <a:ea typeface="MS PGothic" charset="-128"/>
            </a:endParaRPr>
          </a:p>
          <a:p>
            <a:r>
              <a:rPr lang="en-US" altLang="en-US" dirty="0">
                <a:latin typeface="Times New Roman" charset="0"/>
                <a:ea typeface="MS PGothic" charset="-128"/>
              </a:rPr>
              <a:t>       2.    Stings are painful but are not a medical emergency.</a:t>
            </a:r>
            <a:endParaRPr lang="en-IN" altLang="en-US" dirty="0">
              <a:latin typeface="Times New Roman" charset="0"/>
              <a:ea typeface="MS PGothic" charset="-128"/>
            </a:endParaRPr>
          </a:p>
          <a:p>
            <a:r>
              <a:rPr lang="en-US" altLang="en-US" dirty="0">
                <a:latin typeface="Times New Roman" charset="0"/>
                <a:ea typeface="MS PGothic" charset="-128"/>
              </a:rPr>
              <a:t>              a.    Remove the stinger and venom sac using a firm-edged item such as a credit card to scrape the stinger and sac off the skin.</a:t>
            </a:r>
            <a:endParaRPr lang="en-IN" altLang="en-US" dirty="0">
              <a:latin typeface="Times New Roman" charset="0"/>
              <a:ea typeface="MS PGothic" charset="-128"/>
            </a:endParaRPr>
          </a:p>
          <a:p>
            <a:r>
              <a:rPr lang="en-US" altLang="en-US" dirty="0">
                <a:latin typeface="Times New Roman" charset="0"/>
                <a:ea typeface="MS PGothic" charset="-128"/>
              </a:rPr>
              <a:t>              b.    Use ice packs to assist in controlling pain from a hymenoptera sting.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Anaphylaxis may occur if the patient is allergic to the venom.</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              a.    Signs and symptoms </a:t>
            </a:r>
            <a:r>
              <a:rPr lang="en-US" sz="1200" kern="1200" dirty="0">
                <a:solidFill>
                  <a:schemeClr val="tx1"/>
                </a:solidFill>
                <a:effectLst/>
                <a:latin typeface="Times New Roman" pitchFamily="18" charset="0"/>
                <a:ea typeface="MS PGothic" pitchFamily="34" charset="-128"/>
                <a:cs typeface="+mn-cs"/>
              </a:rPr>
              <a:t>include flushed skin, low blood pressure, difficulty breathing, wheezes, hives, and/or swelling of the throat and tongue.</a:t>
            </a: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Be prepared to assist the patient in administering an EpiPen auto-injector and support the airway and breathing.</a:t>
            </a:r>
            <a:endParaRPr lang="en-IN" altLang="en-US" dirty="0">
              <a:latin typeface="Times New Roman" charset="0"/>
              <a:ea typeface="MS PGothic" charset="-128"/>
            </a:endParaRPr>
          </a:p>
        </p:txBody>
      </p:sp>
    </p:spTree>
    <p:extLst>
      <p:ext uri="{BB962C8B-B14F-4D97-AF65-F5344CB8AC3E}">
        <p14:creationId xmlns:p14="http://schemas.microsoft.com/office/powerpoint/2010/main" val="9489508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Snakebites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Snakebite fatalities in the United States are extremely rare—about 15 a year for the entire country.</a:t>
            </a:r>
            <a:endParaRPr lang="en-IN" altLang="en-US" dirty="0">
              <a:latin typeface="Times New Roman" charset="0"/>
              <a:ea typeface="MS PGothic" charset="-128"/>
            </a:endParaRPr>
          </a:p>
          <a:p>
            <a:r>
              <a:rPr lang="en-US" altLang="en-US" dirty="0">
                <a:latin typeface="Times New Roman" charset="0"/>
                <a:ea typeface="MS PGothic" charset="-128"/>
              </a:rPr>
              <a:t>             a.   Of the approximately 115 different species of snakes native to the United States, only 19 are venomous.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These include the rattlesnake, the copperhead, the cottonmouth or water moccasin, and the coral snakes.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28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80C2966-7C4B-6F4C-BB54-E7919E7F6571}" type="slidenum">
              <a:rPr lang="en-US" altLang="en-US" sz="1200"/>
              <a:pPr eaLnBrk="1" hangingPunct="1"/>
              <a:t>123</a:t>
            </a:fld>
            <a:endParaRPr lang="en-US" altLang="en-US" sz="1200" dirty="0"/>
          </a:p>
        </p:txBody>
      </p:sp>
    </p:spTree>
    <p:extLst>
      <p:ext uri="{BB962C8B-B14F-4D97-AF65-F5344CB8AC3E}">
        <p14:creationId xmlns:p14="http://schemas.microsoft.com/office/powerpoint/2010/main" val="146879390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species of poisonous snakes that are found in the United States: rattlesnake (A), copperhead (B), cottonmouth or water moccasin (C), and coral snake (D).</a:t>
            </a:r>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174B81B-5E50-714E-AB01-34B289590823}" type="slidenum">
              <a:rPr lang="en-US" altLang="en-US" sz="1200"/>
              <a:pPr eaLnBrk="1" hangingPunct="1"/>
              <a:t>124</a:t>
            </a:fld>
            <a:endParaRPr lang="en-US" altLang="en-US" sz="1200" dirty="0"/>
          </a:p>
        </p:txBody>
      </p:sp>
    </p:spTree>
    <p:extLst>
      <p:ext uri="{BB962C8B-B14F-4D97-AF65-F5344CB8AC3E}">
        <p14:creationId xmlns:p14="http://schemas.microsoft.com/office/powerpoint/2010/main" val="6946726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Snakes usually do not bite unless provoked, angered, or accidentally injured, as when they are stepped on (except for cottonmouths, which are often aggressive).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Protect yourself from getting bitten; use extreme caution on these calls and wear the proper protective equipment for the area.</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Only one third of snakebites result in significant local or systemic injuries.</a:t>
            </a:r>
            <a:endParaRPr lang="en-IN" altLang="en-US" dirty="0">
              <a:latin typeface="Times New Roman" charset="0"/>
              <a:ea typeface="MS PGothic" charset="-128"/>
            </a:endParaRPr>
          </a:p>
          <a:p>
            <a:pPr marL="228600" indent="-228600">
              <a:buAutoNum type="arabicPeriod" startAt="2"/>
            </a:pPr>
            <a:r>
              <a:rPr lang="en-US" altLang="en-US" dirty="0">
                <a:latin typeface="Times New Roman" charset="0"/>
                <a:ea typeface="MS PGothic" charset="-128"/>
              </a:rPr>
              <a:t>Venomous snakes native to the United States have hollow fangs in the roof of the mouth that inject the poison from two sacs at the back of the head.</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    The classic appearance of the poisonous snakebite is two small puncture wounds, usually about 0.5 inch apart, with discoloration, swelling, and pain.</a:t>
            </a:r>
            <a:endParaRPr lang="en-IN" altLang="en-US" dirty="0">
              <a:latin typeface="Times New Roman" charset="0"/>
              <a:ea typeface="MS PGothic" charset="-128"/>
            </a:endParaRPr>
          </a:p>
          <a:p>
            <a:r>
              <a:rPr lang="en-US" altLang="en-US" dirty="0">
                <a:latin typeface="Times New Roman" charset="0"/>
                <a:ea typeface="MS PGothic" charset="-128"/>
              </a:rPr>
              <a:t>      b.    Nonpoisonous snakes can also bite, usually leaving a horseshoe of tooth marks.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c.    Fang marks are a clear indication of a poisonous snakebite.</a:t>
            </a:r>
            <a:endParaRPr lang="en-IN" altLang="en-US" dirty="0">
              <a:latin typeface="Times New Roman" charset="0"/>
              <a:ea typeface="MS PGothic" charset="-128"/>
            </a:endParaRPr>
          </a:p>
        </p:txBody>
      </p:sp>
      <p:sp>
        <p:nvSpPr>
          <p:cNvPr id="330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2C0847-EA56-C047-8621-44C29002F90E}" type="slidenum">
              <a:rPr lang="en-US" altLang="en-US" sz="1200"/>
              <a:pPr eaLnBrk="1" hangingPunct="1"/>
              <a:t>125</a:t>
            </a:fld>
            <a:endParaRPr lang="en-US" altLang="en-US" sz="1200" dirty="0"/>
          </a:p>
        </p:txBody>
      </p:sp>
    </p:spTree>
    <p:extLst>
      <p:ext uri="{BB962C8B-B14F-4D97-AF65-F5344CB8AC3E}">
        <p14:creationId xmlns:p14="http://schemas.microsoft.com/office/powerpoint/2010/main" val="164269489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Pit vipers</a:t>
            </a:r>
            <a:endParaRPr lang="en-IN" altLang="en-US" dirty="0">
              <a:latin typeface="Times New Roman" charset="0"/>
              <a:ea typeface="MS PGothic" charset="-128"/>
            </a:endParaRPr>
          </a:p>
          <a:p>
            <a:r>
              <a:rPr lang="en-US" altLang="en-US" dirty="0">
                <a:latin typeface="Times New Roman" charset="0"/>
                <a:ea typeface="MS PGothic" charset="-128"/>
              </a:rPr>
              <a:t>       a.    Rattlesnakes, copperheads, and cottonmouths are all pit vipers, with triangular-shaped, flat heads.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t>
            </a:r>
            <a:r>
              <a:rPr lang="en-US" sz="1200" b="0" i="0" u="none" strike="noStrike" kern="1200" baseline="0" dirty="0">
                <a:solidFill>
                  <a:schemeClr val="tx1"/>
                </a:solidFill>
                <a:latin typeface="Arial" panose="020B0604020202020204" pitchFamily="34" charset="0"/>
                <a:ea typeface="+mn-ea"/>
                <a:cs typeface="+mn-cs"/>
              </a:rPr>
              <a:t>They take their name from the small pits located just behind each nostril and in front of each eye; the pit is a heat-sensing organ.</a:t>
            </a:r>
          </a:p>
          <a:p>
            <a:r>
              <a:rPr lang="en-US" altLang="en-US" dirty="0">
                <a:latin typeface="Times New Roman" charset="0"/>
                <a:ea typeface="MS PGothic" charset="-128"/>
              </a:rPr>
              <a:t>       c.    The fangs are special hollow teeth that act much like hypodermic needles connected to a sac containing a reservoir of venom.</a:t>
            </a:r>
            <a:endParaRPr lang="en-IN" altLang="en-US" dirty="0">
              <a:latin typeface="Times New Roman" charset="0"/>
              <a:ea typeface="MS PGothic" charset="-128"/>
            </a:endParaRPr>
          </a:p>
        </p:txBody>
      </p:sp>
      <p:sp>
        <p:nvSpPr>
          <p:cNvPr id="331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82F2641-7927-B348-B901-B2FAE5C400AB}" type="slidenum">
              <a:rPr lang="en-US" altLang="en-US" sz="1200"/>
              <a:pPr eaLnBrk="1" hangingPunct="1"/>
              <a:t>126</a:t>
            </a:fld>
            <a:endParaRPr lang="en-US" altLang="en-US" sz="1200" dirty="0"/>
          </a:p>
        </p:txBody>
      </p:sp>
    </p:spTree>
    <p:extLst>
      <p:ext uri="{BB962C8B-B14F-4D97-AF65-F5344CB8AC3E}">
        <p14:creationId xmlns:p14="http://schemas.microsoft.com/office/powerpoint/2010/main" val="72335124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Rattlesnake</a:t>
            </a:r>
            <a:endParaRPr lang="en-IN" altLang="en-US" dirty="0">
              <a:latin typeface="Times New Roman" charset="0"/>
              <a:ea typeface="MS PGothic" charset="-128"/>
            </a:endParaRPr>
          </a:p>
          <a:p>
            <a:r>
              <a:rPr lang="en-US" altLang="en-US" dirty="0">
                <a:latin typeface="Times New Roman" charset="0"/>
                <a:ea typeface="MS PGothic" charset="-128"/>
              </a:rPr>
              <a:t>       i.    Most common form of pit viper</a:t>
            </a:r>
            <a:endParaRPr lang="en-IN" altLang="en-US" dirty="0">
              <a:latin typeface="Times New Roman" charset="0"/>
              <a:ea typeface="MS PGothic" charset="-128"/>
            </a:endParaRPr>
          </a:p>
          <a:p>
            <a:r>
              <a:rPr lang="en-US" altLang="en-US" dirty="0">
                <a:latin typeface="Times New Roman" charset="0"/>
                <a:ea typeface="MS PGothic" charset="-128"/>
              </a:rPr>
              <a:t>       ii.   Have many patterns of color, often with a diamond pattern</a:t>
            </a:r>
            <a:endParaRPr lang="en-IN" altLang="en-US" dirty="0">
              <a:latin typeface="Times New Roman" charset="0"/>
              <a:ea typeface="MS PGothic" charset="-128"/>
            </a:endParaRPr>
          </a:p>
          <a:p>
            <a:r>
              <a:rPr lang="en-US" altLang="en-US" dirty="0">
                <a:latin typeface="Times New Roman" charset="0"/>
                <a:ea typeface="MS PGothic" charset="-128"/>
              </a:rPr>
              <a:t>       iii.  Can grow to 6 feet or more in length</a:t>
            </a:r>
            <a:endParaRPr lang="en-IN" altLang="en-US" dirty="0">
              <a:latin typeface="Times New Roman" charset="0"/>
              <a:ea typeface="MS PGothic" charset="-128"/>
            </a:endParaRPr>
          </a:p>
          <a:p>
            <a:r>
              <a:rPr lang="en-US" altLang="en-US" dirty="0">
                <a:latin typeface="Times New Roman" charset="0"/>
                <a:ea typeface="MS PGothic" charset="-128"/>
              </a:rPr>
              <a:t>e.    Copperheads</a:t>
            </a:r>
            <a:endParaRPr lang="en-IN" altLang="en-US" dirty="0">
              <a:latin typeface="Times New Roman" charset="0"/>
              <a:ea typeface="MS PGothic" charset="-128"/>
            </a:endParaRPr>
          </a:p>
          <a:p>
            <a:r>
              <a:rPr lang="en-US" altLang="en-US" dirty="0">
                <a:latin typeface="Times New Roman" charset="0"/>
                <a:ea typeface="MS PGothic" charset="-128"/>
              </a:rPr>
              <a:t>       i.    Usually 2 to 3 feet long</a:t>
            </a:r>
            <a:endParaRPr lang="en-IN" altLang="en-US" dirty="0">
              <a:latin typeface="Times New Roman" charset="0"/>
              <a:ea typeface="MS PGothic" charset="-128"/>
            </a:endParaRPr>
          </a:p>
          <a:p>
            <a:r>
              <a:rPr lang="en-US" altLang="en-US" dirty="0">
                <a:latin typeface="Times New Roman" charset="0"/>
                <a:ea typeface="MS PGothic" charset="-128"/>
              </a:rPr>
              <a:t>       ii.   Red-copper color crossed with brown or red bands</a:t>
            </a:r>
            <a:endParaRPr lang="en-IN" altLang="en-US" dirty="0">
              <a:latin typeface="Times New Roman" charset="0"/>
              <a:ea typeface="MS PGothic" charset="-128"/>
            </a:endParaRPr>
          </a:p>
          <a:p>
            <a:r>
              <a:rPr lang="en-US" altLang="en-US" dirty="0">
                <a:latin typeface="Times New Roman" charset="0"/>
                <a:ea typeface="MS PGothic" charset="-128"/>
              </a:rPr>
              <a:t>       iii.  Typically inhabit woodpiles and abandoned dwellings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iv.  Account for most of the venomous snakebites in the eastern United States</a:t>
            </a:r>
            <a:endParaRPr lang="en-IN" altLang="en-US" dirty="0">
              <a:latin typeface="Times New Roman" charset="0"/>
              <a:ea typeface="MS PGothic" charset="-128"/>
            </a:endParaRPr>
          </a:p>
        </p:txBody>
      </p:sp>
      <p:sp>
        <p:nvSpPr>
          <p:cNvPr id="332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92C0112-4F8D-7D43-BC61-F2BEF7BA8264}" type="slidenum">
              <a:rPr lang="en-US" altLang="en-US" sz="1200"/>
              <a:pPr eaLnBrk="1" hangingPunct="1"/>
              <a:t>127</a:t>
            </a:fld>
            <a:endParaRPr lang="en-US" altLang="en-US" sz="1200" dirty="0"/>
          </a:p>
        </p:txBody>
      </p:sp>
    </p:spTree>
    <p:extLst>
      <p:ext uri="{BB962C8B-B14F-4D97-AF65-F5344CB8AC3E}">
        <p14:creationId xmlns:p14="http://schemas.microsoft.com/office/powerpoint/2010/main" val="45936501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       v.    Their bites are almost never fatal, but the venom can cause significant damage to tissues in the extremities.</a:t>
            </a:r>
            <a:endParaRPr lang="en-IN" altLang="en-US" dirty="0">
              <a:latin typeface="Times New Roman" charset="0"/>
              <a:ea typeface="MS PGothic" charset="-128"/>
            </a:endParaRPr>
          </a:p>
          <a:p>
            <a:r>
              <a:rPr lang="en-US" altLang="en-US" dirty="0">
                <a:latin typeface="Times New Roman" charset="0"/>
                <a:ea typeface="MS PGothic" charset="-128"/>
              </a:rPr>
              <a:t>f.    Cottonmouths</a:t>
            </a:r>
            <a:endParaRPr lang="en-IN" altLang="en-US" dirty="0">
              <a:latin typeface="Times New Roman" charset="0"/>
              <a:ea typeface="MS PGothic" charset="-128"/>
            </a:endParaRPr>
          </a:p>
          <a:p>
            <a:r>
              <a:rPr lang="en-US" altLang="en-US" dirty="0">
                <a:latin typeface="Times New Roman" charset="0"/>
                <a:ea typeface="MS PGothic" charset="-128"/>
              </a:rPr>
              <a:t>       i.    Grow to about 4 feet in length</a:t>
            </a:r>
            <a:endParaRPr lang="en-IN" altLang="en-US" dirty="0">
              <a:latin typeface="Times New Roman" charset="0"/>
              <a:ea typeface="MS PGothic" charset="-128"/>
            </a:endParaRPr>
          </a:p>
          <a:p>
            <a:r>
              <a:rPr lang="en-US" altLang="en-US" dirty="0">
                <a:latin typeface="Times New Roman" charset="0"/>
                <a:ea typeface="MS PGothic" charset="-128"/>
              </a:rPr>
              <a:t>       ii.   Also called water moccasins</a:t>
            </a:r>
            <a:endParaRPr lang="en-IN" altLang="en-US" dirty="0">
              <a:latin typeface="Times New Roman" charset="0"/>
              <a:ea typeface="MS PGothic" charset="-128"/>
            </a:endParaRPr>
          </a:p>
          <a:p>
            <a:r>
              <a:rPr lang="en-US" altLang="en-US" dirty="0">
                <a:latin typeface="Times New Roman" charset="0"/>
                <a:ea typeface="MS PGothic" charset="-128"/>
              </a:rPr>
              <a:t>       iii.  Olive or brown, with black cross-bands and a yellow undersurface</a:t>
            </a:r>
            <a:endParaRPr lang="en-IN" altLang="en-US" dirty="0">
              <a:latin typeface="Times New Roman" charset="0"/>
              <a:ea typeface="MS PGothic" charset="-128"/>
            </a:endParaRPr>
          </a:p>
          <a:p>
            <a:r>
              <a:rPr lang="en-US" altLang="en-US" dirty="0">
                <a:latin typeface="Times New Roman" charset="0"/>
                <a:ea typeface="MS PGothic" charset="-128"/>
              </a:rPr>
              <a:t>       iv.  They are water snakes with an aggressive pattern of behavior.</a:t>
            </a:r>
            <a:endParaRPr lang="en-IN" altLang="en-US" dirty="0">
              <a:latin typeface="Times New Roman" charset="0"/>
              <a:ea typeface="MS PGothic" charset="-128"/>
            </a:endParaRPr>
          </a:p>
          <a:p>
            <a:r>
              <a:rPr lang="en-US" altLang="en-US" dirty="0">
                <a:latin typeface="Times New Roman" charset="0"/>
                <a:ea typeface="MS PGothic" charset="-128"/>
              </a:rPr>
              <a:t>       v.   Fatalities from these snakebites are rare, tissue destruction from the venom may be severe.</a:t>
            </a:r>
            <a:endParaRPr lang="en-IN" altLang="en-US" dirty="0">
              <a:latin typeface="Times New Roman" charset="0"/>
              <a:ea typeface="MS PGothic" charset="-128"/>
            </a:endParaRPr>
          </a:p>
        </p:txBody>
      </p:sp>
      <p:sp>
        <p:nvSpPr>
          <p:cNvPr id="333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CE68E3-1BD5-3A4D-AD93-FC9484F16ADA}" type="slidenum">
              <a:rPr lang="en-US" altLang="en-US" sz="1200"/>
              <a:pPr eaLnBrk="1" hangingPunct="1"/>
              <a:t>128</a:t>
            </a:fld>
            <a:endParaRPr lang="en-US" altLang="en-US" sz="1200" dirty="0"/>
          </a:p>
        </p:txBody>
      </p:sp>
    </p:spTree>
    <p:extLst>
      <p:ext uri="{BB962C8B-B14F-4D97-AF65-F5344CB8AC3E}">
        <p14:creationId xmlns:p14="http://schemas.microsoft.com/office/powerpoint/2010/main" val="34406252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ln/>
        </p:spPr>
      </p:sp>
      <p:sp>
        <p:nvSpPr>
          <p:cNvPr id="334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g.   The signs of envenomation by a pit viper are severe burning pain at the site of injury, followed by swelling and a blue discoloration (ecchymosis).</a:t>
            </a:r>
            <a:endParaRPr lang="en-IN" altLang="en-US" dirty="0">
              <a:latin typeface="Times New Roman" charset="0"/>
              <a:ea typeface="MS PGothic" charset="-128"/>
            </a:endParaRPr>
          </a:p>
          <a:p>
            <a:r>
              <a:rPr lang="en-US" altLang="en-US" dirty="0">
                <a:latin typeface="Times New Roman" charset="0"/>
                <a:ea typeface="MS PGothic" charset="-128"/>
              </a:rPr>
              <a:t>h.   Signs are evident within 5 to 10 minutes and spread over the next 36 hours.</a:t>
            </a:r>
            <a:endParaRPr lang="en-IN" altLang="en-US" dirty="0">
              <a:latin typeface="Times New Roman" charset="0"/>
              <a:ea typeface="MS PGothic" charset="-128"/>
            </a:endParaRPr>
          </a:p>
          <a:p>
            <a:r>
              <a:rPr lang="en-US" altLang="en-US" dirty="0">
                <a:latin typeface="Times New Roman" charset="0"/>
                <a:ea typeface="MS PGothic" charset="-128"/>
              </a:rPr>
              <a:t>i.    In addition to destroying tissues locally, the venom of the pit viper can also interfere with the body’s clotting mechanism and cause bleeding at various distant sites.</a:t>
            </a:r>
            <a:endParaRPr lang="en-IN" altLang="en-US" dirty="0">
              <a:latin typeface="Times New Roman" charset="0"/>
              <a:ea typeface="MS PGothic" charset="-128"/>
            </a:endParaRPr>
          </a:p>
          <a:p>
            <a:r>
              <a:rPr lang="en-US" altLang="en-US" dirty="0">
                <a:latin typeface="Times New Roman" charset="0"/>
                <a:ea typeface="MS PGothic" charset="-128"/>
              </a:rPr>
              <a:t>j.    Other signs that may or may not occur include:</a:t>
            </a:r>
            <a:endParaRPr lang="en-IN" altLang="en-US" dirty="0">
              <a:latin typeface="Times New Roman" charset="0"/>
              <a:ea typeface="MS PGothic" charset="-128"/>
            </a:endParaRPr>
          </a:p>
          <a:p>
            <a:r>
              <a:rPr lang="en-US" altLang="en-US" dirty="0">
                <a:latin typeface="Times New Roman" charset="0"/>
                <a:ea typeface="MS PGothic" charset="-128"/>
              </a:rPr>
              <a:t>      i.    Weakness</a:t>
            </a:r>
            <a:endParaRPr lang="en-IN" altLang="en-US" dirty="0">
              <a:latin typeface="Times New Roman" charset="0"/>
              <a:ea typeface="MS PGothic" charset="-128"/>
            </a:endParaRPr>
          </a:p>
          <a:p>
            <a:r>
              <a:rPr lang="en-US" altLang="en-US" dirty="0">
                <a:latin typeface="Times New Roman" charset="0"/>
                <a:ea typeface="MS PGothic" charset="-128"/>
              </a:rPr>
              <a:t>      ii.   Nausea</a:t>
            </a:r>
            <a:endParaRPr lang="en-IN" altLang="en-US" dirty="0">
              <a:latin typeface="Times New Roman" charset="0"/>
              <a:ea typeface="MS PGothic" charset="-128"/>
            </a:endParaRPr>
          </a:p>
          <a:p>
            <a:r>
              <a:rPr lang="en-US" altLang="en-US" dirty="0">
                <a:latin typeface="Times New Roman" charset="0"/>
                <a:ea typeface="MS PGothic" charset="-128"/>
              </a:rPr>
              <a:t>      iii.  Vomiting</a:t>
            </a:r>
            <a:endParaRPr lang="en-IN" altLang="en-US" dirty="0">
              <a:latin typeface="Times New Roman" charset="0"/>
              <a:ea typeface="MS PGothic" charset="-128"/>
            </a:endParaRPr>
          </a:p>
          <a:p>
            <a:r>
              <a:rPr lang="en-US" altLang="en-US" dirty="0">
                <a:latin typeface="Times New Roman" charset="0"/>
                <a:ea typeface="MS PGothic" charset="-128"/>
              </a:rPr>
              <a:t>      iv.  Sweating</a:t>
            </a:r>
            <a:endParaRPr lang="en-IN" altLang="en-US" dirty="0">
              <a:latin typeface="Times New Roman" charset="0"/>
              <a:ea typeface="MS PGothic" charset="-128"/>
            </a:endParaRPr>
          </a:p>
          <a:p>
            <a:r>
              <a:rPr lang="en-US" altLang="en-US" dirty="0">
                <a:latin typeface="Times New Roman" charset="0"/>
                <a:ea typeface="MS PGothic" charset="-128"/>
              </a:rPr>
              <a:t>      v.   Seizures</a:t>
            </a:r>
            <a:endParaRPr lang="en-IN" altLang="en-US" dirty="0">
              <a:latin typeface="Times New Roman" charset="0"/>
              <a:ea typeface="MS PGothic" charset="-128"/>
            </a:endParaRPr>
          </a:p>
          <a:p>
            <a:r>
              <a:rPr lang="en-US" altLang="en-US" dirty="0">
                <a:latin typeface="Times New Roman" charset="0"/>
                <a:ea typeface="MS PGothic" charset="-128"/>
              </a:rPr>
              <a:t>      vi.  Fainting</a:t>
            </a:r>
            <a:endParaRPr lang="en-IN" altLang="en-US" dirty="0">
              <a:latin typeface="Times New Roman" charset="0"/>
              <a:ea typeface="MS PGothic" charset="-128"/>
            </a:endParaRPr>
          </a:p>
        </p:txBody>
      </p:sp>
      <p:sp>
        <p:nvSpPr>
          <p:cNvPr id="334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17CE8A-8134-3A49-B101-D19AEB26768A}" type="slidenum">
              <a:rPr lang="en-US" altLang="en-US" sz="1200"/>
              <a:pPr eaLnBrk="1" hangingPunct="1"/>
              <a:t>129</a:t>
            </a:fld>
            <a:endParaRPr lang="en-US" altLang="en-US" sz="1200" dirty="0"/>
          </a:p>
        </p:txBody>
      </p:sp>
    </p:spTree>
    <p:extLst>
      <p:ext uri="{BB962C8B-B14F-4D97-AF65-F5344CB8AC3E}">
        <p14:creationId xmlns:p14="http://schemas.microsoft.com/office/powerpoint/2010/main" val="163289675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    </a:t>
            </a:r>
            <a:r>
              <a:rPr lang="en-US" altLang="en-US" baseline="0" dirty="0">
                <a:latin typeface="Times New Roman" charset="0"/>
                <a:ea typeface="MS PGothic" charset="-128"/>
              </a:rPr>
              <a:t> </a:t>
            </a:r>
            <a:r>
              <a:rPr lang="en-US" altLang="en-US" dirty="0">
                <a:latin typeface="Times New Roman" charset="0"/>
                <a:ea typeface="MS PGothic" charset="-128"/>
              </a:rPr>
              <a:t> vii.   Vision problems</a:t>
            </a:r>
            <a:endParaRPr lang="en-IN" altLang="en-US" dirty="0">
              <a:latin typeface="Times New Roman" charset="0"/>
              <a:ea typeface="MS PGothic" charset="-128"/>
            </a:endParaRPr>
          </a:p>
          <a:p>
            <a:r>
              <a:rPr lang="en-US" altLang="en-US" dirty="0">
                <a:latin typeface="Times New Roman" charset="0"/>
                <a:ea typeface="MS PGothic" charset="-128"/>
              </a:rPr>
              <a:t>      viii.  Changes in level of consciousness</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xi.    Shock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k.   If swelling has occurred, use a pen to mark its edges on the skin.</a:t>
            </a:r>
          </a:p>
          <a:p>
            <a:pPr marL="285750" indent="-285750">
              <a:buAutoNum type="romanLcPeriod" startAt="9"/>
            </a:pPr>
            <a:endParaRPr lang="en-IN" altLang="en-US" dirty="0">
              <a:latin typeface="Times New Roman" charset="0"/>
              <a:ea typeface="MS PGothic" charset="-128"/>
            </a:endParaRPr>
          </a:p>
        </p:txBody>
      </p:sp>
      <p:sp>
        <p:nvSpPr>
          <p:cNvPr id="335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7554E7D-43F4-B448-8DD2-2001995C6549}" type="slidenum">
              <a:rPr lang="en-US" altLang="en-US" sz="1200"/>
              <a:pPr eaLnBrk="1" hangingPunct="1"/>
              <a:t>130</a:t>
            </a:fld>
            <a:endParaRPr lang="en-US" altLang="en-US" sz="1200" dirty="0"/>
          </a:p>
        </p:txBody>
      </p:sp>
    </p:spTree>
    <p:extLst>
      <p:ext uri="{BB962C8B-B14F-4D97-AF65-F5344CB8AC3E}">
        <p14:creationId xmlns:p14="http://schemas.microsoft.com/office/powerpoint/2010/main" val="140228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The rate and amount of heat loss or gain by the body can be modified in three ways.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Increase or decrease in heat production</a:t>
            </a:r>
            <a:endParaRPr lang="en-IN" altLang="en-US" dirty="0">
              <a:latin typeface="Times New Roman" charset="0"/>
              <a:ea typeface="MS PGothic" charset="-128"/>
            </a:endParaRPr>
          </a:p>
          <a:p>
            <a:r>
              <a:rPr lang="en-US" altLang="en-US" dirty="0">
                <a:latin typeface="Times New Roman" charset="0"/>
                <a:ea typeface="MS PGothic" charset="-128"/>
              </a:rPr>
              <a:t>               a.    Shivering and increasing movement when cold</a:t>
            </a:r>
            <a:endParaRPr lang="en-IN" altLang="en-US" dirty="0">
              <a:latin typeface="Times New Roman" charset="0"/>
              <a:ea typeface="MS PGothic" charset="-128"/>
            </a:endParaRPr>
          </a:p>
          <a:p>
            <a:r>
              <a:rPr lang="en-US" altLang="en-US" dirty="0">
                <a:latin typeface="Times New Roman" charset="0"/>
                <a:ea typeface="MS PGothic" charset="-128"/>
              </a:rPr>
              <a:t>               b.    Decreasing and limiting movement when hot</a:t>
            </a:r>
            <a:endParaRPr lang="en-IN" altLang="en-US" dirty="0">
              <a:latin typeface="Times New Roman" charset="0"/>
              <a:ea typeface="MS PGothic" charset="-128"/>
            </a:endParaRPr>
          </a:p>
          <a:p>
            <a:r>
              <a:rPr lang="en-US" altLang="en-US" dirty="0">
                <a:latin typeface="Times New Roman" charset="0"/>
                <a:ea typeface="MS PGothic" charset="-128"/>
              </a:rPr>
              <a:t>        2.    Move to an area where heat loss can be decreased or increased.</a:t>
            </a:r>
            <a:endParaRPr lang="en-IN" altLang="en-US" dirty="0">
              <a:latin typeface="Times New Roman" charset="0"/>
              <a:ea typeface="MS PGothic" charset="-128"/>
            </a:endParaRPr>
          </a:p>
          <a:p>
            <a:r>
              <a:rPr lang="en-US" altLang="en-US" dirty="0">
                <a:latin typeface="Times New Roman" charset="0"/>
                <a:ea typeface="MS PGothic" charset="-128"/>
              </a:rPr>
              <a:t>               a.    Seek shelter from the wind in cold environments.</a:t>
            </a:r>
            <a:endParaRPr lang="en-IN" altLang="en-US" dirty="0">
              <a:latin typeface="Times New Roman" charset="0"/>
              <a:ea typeface="MS PGothic" charset="-128"/>
            </a:endParaRPr>
          </a:p>
          <a:p>
            <a:r>
              <a:rPr lang="en-US" altLang="en-US" dirty="0">
                <a:latin typeface="Times New Roman" charset="0"/>
                <a:ea typeface="MS PGothic" charset="-128"/>
              </a:rPr>
              <a:t>               b.    Seek shade in a hot environment to cool a patient down.</a:t>
            </a:r>
            <a:endParaRPr lang="en-IN" altLang="en-US" dirty="0">
              <a:latin typeface="Times New Roman" charset="0"/>
              <a:ea typeface="MS PGothic" charset="-128"/>
            </a:endParaRPr>
          </a:p>
          <a:p>
            <a:r>
              <a:rPr lang="en-US" altLang="en-US" dirty="0">
                <a:latin typeface="Times New Roman" charset="0"/>
                <a:ea typeface="MS PGothic" charset="-128"/>
              </a:rPr>
              <a:t>        3.    Wear the appropriate clothing for the environment.</a:t>
            </a:r>
            <a:endParaRPr lang="en-IN" altLang="en-US" dirty="0">
              <a:latin typeface="Times New Roman" charset="0"/>
              <a:ea typeface="MS PGothic" charset="-128"/>
            </a:endParaRPr>
          </a:p>
          <a:p>
            <a:r>
              <a:rPr lang="en-US" altLang="en-US" dirty="0">
                <a:latin typeface="Times New Roman" charset="0"/>
                <a:ea typeface="MS PGothic" charset="-128"/>
              </a:rPr>
              <a:t>               a.    Layers of clothing provide good insulation.</a:t>
            </a:r>
            <a:endParaRPr lang="en-IN" altLang="en-US" dirty="0">
              <a:latin typeface="Times New Roman" charset="0"/>
              <a:ea typeface="MS PGothic" charset="-128"/>
            </a:endParaRPr>
          </a:p>
          <a:p>
            <a:r>
              <a:rPr lang="en-US" altLang="en-US" dirty="0">
                <a:latin typeface="Times New Roman" charset="0"/>
                <a:ea typeface="MS PGothic" charset="-128"/>
              </a:rPr>
              <a:t>               b.    Protective clothing traps perspiration and prevents evaporation.</a:t>
            </a:r>
            <a:endParaRPr lang="en-IN" altLang="en-US" dirty="0">
              <a:latin typeface="Times New Roman" charset="0"/>
              <a:ea typeface="MS PGothic" charset="-128"/>
            </a:endParaRPr>
          </a:p>
          <a:p>
            <a:r>
              <a:rPr lang="en-US" altLang="en-US" dirty="0">
                <a:latin typeface="Times New Roman" charset="0"/>
                <a:ea typeface="MS PGothic" charset="-128"/>
              </a:rPr>
              <a:t>               c.    Loosen or remove clothing to cool down.</a:t>
            </a:r>
            <a:endParaRPr lang="en-IN" altLang="en-US" dirty="0">
              <a:latin typeface="Times New Roman" charset="0"/>
              <a:ea typeface="MS PGothic" charset="-128"/>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7C4100-AF1A-3444-8D0B-064877F318E5}" type="slidenum">
              <a:rPr lang="en-US" altLang="en-US" sz="1200"/>
              <a:pPr eaLnBrk="1" hangingPunct="1"/>
              <a:t>14</a:t>
            </a:fld>
            <a:endParaRPr lang="en-US" altLang="en-US" sz="1200" dirty="0"/>
          </a:p>
        </p:txBody>
      </p:sp>
    </p:spTree>
    <p:extLst>
      <p:ext uri="{BB962C8B-B14F-4D97-AF65-F5344CB8AC3E}">
        <p14:creationId xmlns:p14="http://schemas.microsoft.com/office/powerpoint/2010/main" val="211188340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l.    When treating a bite from a pit viper, take the following steps:</a:t>
            </a:r>
            <a:endParaRPr lang="en-IN" altLang="en-US" dirty="0">
              <a:latin typeface="Times New Roman" charset="0"/>
              <a:ea typeface="MS PGothic" charset="-128"/>
            </a:endParaRPr>
          </a:p>
          <a:p>
            <a:r>
              <a:rPr lang="en-US" altLang="en-US" dirty="0">
                <a:latin typeface="Times New Roman" charset="0"/>
                <a:ea typeface="MS PGothic" charset="-128"/>
              </a:rPr>
              <a:t>      i.    Calm the patient.</a:t>
            </a:r>
            <a:endParaRPr lang="en-IN" altLang="en-US" dirty="0">
              <a:latin typeface="Times New Roman" charset="0"/>
              <a:ea typeface="MS PGothic" charset="-128"/>
            </a:endParaRPr>
          </a:p>
          <a:p>
            <a:r>
              <a:rPr lang="en-US" altLang="en-US" dirty="0">
                <a:latin typeface="Times New Roman" charset="0"/>
                <a:ea typeface="MS PGothic" charset="-128"/>
              </a:rPr>
              <a:t>      ii.   Place the patient in a supine position and explain that staying quiet will slow the spread of any venom through the system.</a:t>
            </a:r>
            <a:endParaRPr lang="en-IN" altLang="en-US" dirty="0">
              <a:latin typeface="Times New Roman" charset="0"/>
              <a:ea typeface="MS PGothic" charset="-128"/>
            </a:endParaRPr>
          </a:p>
          <a:p>
            <a:r>
              <a:rPr lang="en-US" altLang="en-US" dirty="0">
                <a:latin typeface="Times New Roman" charset="0"/>
                <a:ea typeface="MS PGothic" charset="-128"/>
              </a:rPr>
              <a:t>      iii.  Locate the bite area and clean it gently with soap and water.</a:t>
            </a:r>
            <a:endParaRPr lang="en-IN" altLang="en-US" dirty="0">
              <a:latin typeface="Times New Roman" charset="0"/>
              <a:ea typeface="MS PGothic" charset="-128"/>
            </a:endParaRPr>
          </a:p>
          <a:p>
            <a:r>
              <a:rPr lang="en-US" altLang="en-US" dirty="0">
                <a:latin typeface="Times New Roman" charset="0"/>
                <a:ea typeface="MS PGothic" charset="-128"/>
              </a:rPr>
              <a:t>      iv.  Do not apply ice.</a:t>
            </a:r>
            <a:endParaRPr lang="en-IN" altLang="en-US" dirty="0">
              <a:latin typeface="Times New Roman" charset="0"/>
              <a:ea typeface="MS PGothic" charset="-128"/>
            </a:endParaRPr>
          </a:p>
          <a:p>
            <a:r>
              <a:rPr lang="en-US" altLang="en-US" dirty="0">
                <a:latin typeface="Times New Roman" charset="0"/>
                <a:ea typeface="MS PGothic" charset="-128"/>
              </a:rPr>
              <a:t>      v.   If the bite occurred on an arm or leg, consider the use of a pressure immobilization bandage of the extremity, then place the affected extremity below the level of the heart.</a:t>
            </a:r>
            <a:endParaRPr lang="en-IN" altLang="en-US" dirty="0">
              <a:latin typeface="Times New Roman" charset="0"/>
              <a:ea typeface="MS PGothic" charset="-128"/>
            </a:endParaRPr>
          </a:p>
          <a:p>
            <a:r>
              <a:rPr lang="en-US" altLang="en-US" dirty="0">
                <a:latin typeface="Times New Roman" charset="0"/>
                <a:ea typeface="MS PGothic" charset="-128"/>
              </a:rPr>
              <a:t>      vi.  Be alert for an anaphylactic reaction to the venom, and treat with an epinephrine auto-injector, as appropriate.</a:t>
            </a:r>
          </a:p>
          <a:p>
            <a:r>
              <a:rPr lang="en-US" altLang="en-US" dirty="0">
                <a:latin typeface="Times New Roman" charset="0"/>
                <a:ea typeface="MS PGothic" charset="-128"/>
              </a:rPr>
              <a:t>      vii. Do not give anything by mouth and be alert for vomiting.</a:t>
            </a:r>
            <a:endParaRPr lang="en-IN" altLang="en-US" dirty="0">
              <a:latin typeface="Times New Roman" charset="0"/>
              <a:ea typeface="MS PGothic" charset="-128"/>
            </a:endParaRPr>
          </a:p>
        </p:txBody>
      </p:sp>
      <p:sp>
        <p:nvSpPr>
          <p:cNvPr id="336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5D821AC-728C-5747-9A0F-031DB0594635}" type="slidenum">
              <a:rPr lang="en-US" altLang="en-US" sz="1200"/>
              <a:pPr eaLnBrk="1" hangingPunct="1"/>
              <a:t>131</a:t>
            </a:fld>
            <a:endParaRPr lang="en-US" altLang="en-US" sz="1200" dirty="0"/>
          </a:p>
        </p:txBody>
      </p:sp>
    </p:spTree>
    <p:extLst>
      <p:ext uri="{BB962C8B-B14F-4D97-AF65-F5344CB8AC3E}">
        <p14:creationId xmlns:p14="http://schemas.microsoft.com/office/powerpoint/2010/main" val="174690707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r>
              <a:rPr lang="en-US" altLang="en-US" dirty="0">
                <a:latin typeface="Times New Roman" charset="0"/>
                <a:ea typeface="MS PGothic" charset="-128"/>
              </a:rPr>
              <a:t>       viii.  If the patient was bitten on the trunk, keep him or her supine and quiet and transport as quickly as possible.</a:t>
            </a:r>
            <a:endParaRPr lang="en-IN" altLang="en-US" dirty="0">
              <a:latin typeface="Times New Roman" charset="0"/>
              <a:ea typeface="MS PGothic" charset="-128"/>
            </a:endParaRPr>
          </a:p>
          <a:p>
            <a:r>
              <a:rPr lang="en-US" altLang="en-US" dirty="0">
                <a:latin typeface="Times New Roman" charset="0"/>
                <a:ea typeface="MS PGothic" charset="-128"/>
              </a:rPr>
              <a:t>       ix.   Monitor vital signs and mark the skin with a pen over the area that is swollen to note whether swelling is spreading.</a:t>
            </a:r>
            <a:endParaRPr lang="en-IN" altLang="en-US" dirty="0">
              <a:latin typeface="Times New Roman" charset="0"/>
              <a:ea typeface="MS PGothic" charset="-128"/>
            </a:endParaRPr>
          </a:p>
          <a:p>
            <a:r>
              <a:rPr lang="en-US" altLang="en-US" dirty="0">
                <a:latin typeface="Times New Roman" charset="0"/>
                <a:ea typeface="MS PGothic" charset="-128"/>
              </a:rPr>
              <a:t>       x.    If there are any signs of shock, treat for it.</a:t>
            </a:r>
            <a:endParaRPr lang="en-IN" altLang="en-US" dirty="0">
              <a:latin typeface="Times New Roman" charset="0"/>
              <a:ea typeface="MS PGothic" charset="-128"/>
            </a:endParaRPr>
          </a:p>
          <a:p>
            <a:r>
              <a:rPr lang="en-US" altLang="en-US" dirty="0">
                <a:latin typeface="Times New Roman" charset="0"/>
                <a:ea typeface="MS PGothic" charset="-128"/>
              </a:rPr>
              <a:t>       xi.   If the snake has been killed, bring it with you. Alternatively, take a picture of the snake with a cell phone and send it to the hospital ahead of time.</a:t>
            </a:r>
            <a:endParaRPr lang="en-IN" altLang="en-US" dirty="0">
              <a:latin typeface="Times New Roman" charset="0"/>
              <a:ea typeface="MS PGothic" charset="-128"/>
            </a:endParaRPr>
          </a:p>
          <a:p>
            <a:r>
              <a:rPr lang="en-US" altLang="en-US" dirty="0">
                <a:latin typeface="Times New Roman" charset="0"/>
                <a:ea typeface="MS PGothic" charset="-128"/>
              </a:rPr>
              <a:t>       xii. Notify the hospital that the patient has been bitten by a snake; if possible, describe the snake.</a:t>
            </a:r>
            <a:endParaRPr lang="en-IN" altLang="en-US" dirty="0">
              <a:latin typeface="Times New Roman" charset="0"/>
              <a:ea typeface="MS PGothic" charset="-128"/>
            </a:endParaRPr>
          </a:p>
          <a:p>
            <a:r>
              <a:rPr lang="en-US" altLang="en-US" dirty="0">
                <a:latin typeface="Times New Roman" charset="0"/>
                <a:ea typeface="MS PGothic" charset="-128"/>
              </a:rPr>
              <a:t>       xiii. Transport promptly.</a:t>
            </a:r>
            <a:endParaRPr lang="en-IN" altLang="en-US" dirty="0">
              <a:latin typeface="Times New Roman" charset="0"/>
              <a:ea typeface="MS PGothic" charset="-128"/>
            </a:endParaRPr>
          </a:p>
          <a:p>
            <a:r>
              <a:rPr lang="en-US" altLang="en-US" dirty="0">
                <a:latin typeface="Times New Roman" charset="0"/>
                <a:ea typeface="MS PGothic" charset="-128"/>
              </a:rPr>
              <a:t>m.   If the patient shows no signs of envenomation, provide BLS as needed, place a sterile dressing over the suspected bite area, and immobilize the injury site.</a:t>
            </a:r>
            <a:endParaRPr lang="en-IN" altLang="en-US" dirty="0">
              <a:latin typeface="Times New Roman" charset="0"/>
              <a:ea typeface="MS PGothic" charset="-128"/>
            </a:endParaRPr>
          </a:p>
          <a:p>
            <a:r>
              <a:rPr lang="en-US" altLang="en-US" dirty="0">
                <a:latin typeface="Times New Roman" charset="0"/>
                <a:ea typeface="MS PGothic" charset="-128"/>
              </a:rPr>
              <a:t>n.    All patients with a suspected snakebite should be taken to the emergency department.</a:t>
            </a:r>
            <a:endParaRPr lang="en-IN" altLang="en-US" dirty="0">
              <a:latin typeface="Times New Roman" charset="0"/>
              <a:ea typeface="MS PGothic" charset="-128"/>
            </a:endParaRPr>
          </a:p>
          <a:p>
            <a:r>
              <a:rPr lang="en-US" altLang="en-US" dirty="0">
                <a:latin typeface="Times New Roman" charset="0"/>
                <a:ea typeface="MS PGothic" charset="-128"/>
              </a:rPr>
              <a:t>o.   Treat the wound as you would any deep puncture wound to prevent infection.</a:t>
            </a:r>
            <a:endParaRPr lang="en-IN" altLang="en-US" dirty="0">
              <a:latin typeface="Times New Roman" charset="0"/>
              <a:ea typeface="MS PGothic" charset="-128"/>
            </a:endParaRPr>
          </a:p>
        </p:txBody>
      </p:sp>
      <p:sp>
        <p:nvSpPr>
          <p:cNvPr id="337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0B7F17-B5AC-C34B-8315-40C8DB4AA263}" type="slidenum">
              <a:rPr lang="en-US" altLang="en-US" sz="1200"/>
              <a:pPr eaLnBrk="1" hangingPunct="1"/>
              <a:t>132</a:t>
            </a:fld>
            <a:endParaRPr lang="en-US" altLang="en-US" sz="1200" dirty="0"/>
          </a:p>
        </p:txBody>
      </p:sp>
    </p:spTree>
    <p:extLst>
      <p:ext uri="{BB962C8B-B14F-4D97-AF65-F5344CB8AC3E}">
        <p14:creationId xmlns:p14="http://schemas.microsoft.com/office/powerpoint/2010/main" val="201823777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Coral snakes</a:t>
            </a:r>
            <a:endParaRPr lang="en-IN" altLang="en-US" dirty="0">
              <a:latin typeface="Times New Roman" charset="0"/>
              <a:ea typeface="MS PGothic" charset="-128"/>
            </a:endParaRPr>
          </a:p>
          <a:p>
            <a:r>
              <a:rPr lang="en-US" altLang="en-US" dirty="0">
                <a:latin typeface="Times New Roman" charset="0"/>
                <a:ea typeface="MS PGothic" charset="-128"/>
              </a:rPr>
              <a:t>       a.    Small reptile with a series of bright red, yellow, and black bands completely encircling the body</a:t>
            </a:r>
            <a:endParaRPr lang="en-IN" altLang="en-US" dirty="0">
              <a:latin typeface="Times New Roman" charset="0"/>
              <a:ea typeface="MS PGothic" charset="-128"/>
            </a:endParaRPr>
          </a:p>
          <a:p>
            <a:r>
              <a:rPr lang="en-US" altLang="en-US" dirty="0">
                <a:latin typeface="Times New Roman" charset="0"/>
                <a:ea typeface="MS PGothic" charset="-128"/>
              </a:rPr>
              <a:t>       b.    “Red on yellow will kill a fellow; red on black, venom will lack.”</a:t>
            </a:r>
            <a:endParaRPr lang="en-IN" altLang="en-US" dirty="0">
              <a:latin typeface="Times New Roman" charset="0"/>
              <a:ea typeface="MS PGothic" charset="-128"/>
            </a:endParaRPr>
          </a:p>
          <a:p>
            <a:r>
              <a:rPr lang="en-US" altLang="en-US" dirty="0">
                <a:latin typeface="Times New Roman" charset="0"/>
                <a:ea typeface="MS PGothic" charset="-128"/>
              </a:rPr>
              <a:t>       c.    It injects the venom with its teeth and tiny fangs by a chewing motion, leaving puncture or scratch-like wounds.</a:t>
            </a:r>
            <a:endParaRPr lang="en-IN" altLang="en-US" dirty="0">
              <a:latin typeface="Times New Roman" charset="0"/>
              <a:ea typeface="MS PGothic" charset="-128"/>
            </a:endParaRPr>
          </a:p>
          <a:p>
            <a:r>
              <a:rPr lang="en-US" altLang="en-US" dirty="0">
                <a:latin typeface="Times New Roman" charset="0"/>
                <a:ea typeface="MS PGothic" charset="-128"/>
              </a:rPr>
              <a:t>       d.    Because of its small mouth and teeth and limited jaw expansion, the coral snake usually bites its victims on a small part of the body, such as a finger or toe.</a:t>
            </a:r>
            <a:endParaRPr lang="en-IN" altLang="en-US" dirty="0">
              <a:latin typeface="Times New Roman" charset="0"/>
              <a:ea typeface="MS PGothic" charset="-128"/>
            </a:endParaRPr>
          </a:p>
        </p:txBody>
      </p:sp>
      <p:sp>
        <p:nvSpPr>
          <p:cNvPr id="338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B3E1764-941B-2246-8945-41DD2ECD3A7C}" type="slidenum">
              <a:rPr lang="en-US" altLang="en-US" sz="1200"/>
              <a:pPr eaLnBrk="1" hangingPunct="1"/>
              <a:t>133</a:t>
            </a:fld>
            <a:endParaRPr lang="en-US" altLang="en-US" sz="1200" dirty="0"/>
          </a:p>
        </p:txBody>
      </p:sp>
    </p:spTree>
    <p:extLst>
      <p:ext uri="{BB962C8B-B14F-4D97-AF65-F5344CB8AC3E}">
        <p14:creationId xmlns:p14="http://schemas.microsoft.com/office/powerpoint/2010/main" val="101806325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Coral snake venom is a powerful toxin that causes paralysis of the nervous system.</a:t>
            </a:r>
            <a:endParaRPr lang="en-IN" altLang="en-US" dirty="0">
              <a:latin typeface="Times New Roman" charset="0"/>
              <a:ea typeface="MS PGothic" charset="-128"/>
            </a:endParaRPr>
          </a:p>
          <a:p>
            <a:r>
              <a:rPr lang="en-US" altLang="en-US" dirty="0">
                <a:latin typeface="Times New Roman" charset="0"/>
                <a:ea typeface="MS PGothic" charset="-128"/>
              </a:rPr>
              <a:t>f.     Within a few hours of being bitten, a patient will exhibit bizarre behavior, followed by progressive paralysis of eye movements and respiration.</a:t>
            </a:r>
            <a:endParaRPr lang="en-IN" altLang="en-US" dirty="0">
              <a:latin typeface="Times New Roman" charset="0"/>
              <a:ea typeface="MS PGothic" charset="-128"/>
            </a:endParaRPr>
          </a:p>
          <a:p>
            <a:r>
              <a:rPr lang="en-US" altLang="en-US" dirty="0">
                <a:latin typeface="Times New Roman" charset="0"/>
                <a:ea typeface="MS PGothic" charset="-128"/>
              </a:rPr>
              <a:t>g.    Successful treatment depends on positive identification of the snake and support of respiration.</a:t>
            </a:r>
            <a:endParaRPr lang="en-IN" altLang="en-US" dirty="0">
              <a:latin typeface="Times New Roman" charset="0"/>
              <a:ea typeface="MS PGothic" charset="-128"/>
            </a:endParaRPr>
          </a:p>
          <a:p>
            <a:r>
              <a:rPr lang="en-US" altLang="en-US" dirty="0">
                <a:latin typeface="Times New Roman" charset="0"/>
                <a:ea typeface="MS PGothic" charset="-128"/>
              </a:rPr>
              <a:t>h.    Antivenin is available, but most hospitals do not stock it.</a:t>
            </a:r>
            <a:endParaRPr lang="en-IN" altLang="en-US" dirty="0">
              <a:latin typeface="Times New Roman" charset="0"/>
              <a:ea typeface="MS PGothic" charset="-128"/>
            </a:endParaRPr>
          </a:p>
          <a:p>
            <a:r>
              <a:rPr lang="en-US" altLang="en-US" dirty="0" err="1">
                <a:latin typeface="Times New Roman" charset="0"/>
                <a:ea typeface="MS PGothic" charset="-128"/>
              </a:rPr>
              <a:t>i.</a:t>
            </a:r>
            <a:r>
              <a:rPr lang="en-US" altLang="en-US" dirty="0">
                <a:latin typeface="Times New Roman" charset="0"/>
                <a:ea typeface="MS PGothic" charset="-128"/>
              </a:rPr>
              <a:t>     Emergency care of a coral snake bite are the same as a pit viper bite.</a:t>
            </a:r>
            <a:endParaRPr lang="en-IN" altLang="en-US" dirty="0">
              <a:latin typeface="Times New Roman" charset="0"/>
              <a:ea typeface="MS PGothic" charset="-128"/>
            </a:endParaRPr>
          </a:p>
        </p:txBody>
      </p:sp>
      <p:sp>
        <p:nvSpPr>
          <p:cNvPr id="339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438B56F-294E-9E4C-9E87-DE18366972FF}" type="slidenum">
              <a:rPr lang="en-US" altLang="en-US" sz="1200"/>
              <a:pPr eaLnBrk="1" hangingPunct="1"/>
              <a:t>134</a:t>
            </a:fld>
            <a:endParaRPr lang="en-US" altLang="en-US" sz="1200" dirty="0"/>
          </a:p>
        </p:txBody>
      </p:sp>
    </p:spTree>
    <p:extLst>
      <p:ext uri="{BB962C8B-B14F-4D97-AF65-F5344CB8AC3E}">
        <p14:creationId xmlns:p14="http://schemas.microsoft.com/office/powerpoint/2010/main" val="158687752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Scorpion stings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Scorpions are eight-legged arachnids with a venom gland and a stinger at the end of their tail.</a:t>
            </a:r>
            <a:endParaRPr lang="en-IN" altLang="en-US" dirty="0">
              <a:latin typeface="Times New Roman" charset="0"/>
              <a:ea typeface="MS PGothic" charset="-128"/>
            </a:endParaRPr>
          </a:p>
          <a:p>
            <a:r>
              <a:rPr lang="en-US" altLang="en-US" dirty="0">
                <a:latin typeface="Times New Roman" charset="0"/>
                <a:ea typeface="MS PGothic" charset="-128"/>
              </a:rPr>
              <a:t>       2.    They are rare and live primarily in the southwestern United States and in deserts.</a:t>
            </a:r>
            <a:endParaRPr lang="en-IN" altLang="en-US" dirty="0">
              <a:latin typeface="Times New Roman" charset="0"/>
              <a:ea typeface="MS PGothic" charset="-128"/>
            </a:endParaRPr>
          </a:p>
          <a:p>
            <a:r>
              <a:rPr lang="en-US" altLang="en-US" dirty="0">
                <a:latin typeface="Times New Roman" charset="0"/>
                <a:ea typeface="MS PGothic" charset="-128"/>
              </a:rPr>
              <a:t>       3.    With one exception, a scorpion’s sting is usually very painful but not dangerous, causing localized swelling and discoloration.</a:t>
            </a:r>
            <a:endParaRPr lang="en-IN" altLang="en-US" dirty="0">
              <a:latin typeface="Times New Roman" charset="0"/>
              <a:ea typeface="MS PGothic" charset="-128"/>
            </a:endParaRPr>
          </a:p>
        </p:txBody>
      </p:sp>
      <p:sp>
        <p:nvSpPr>
          <p:cNvPr id="340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9DD7645-266B-F843-886E-72AF9A3003B9}" type="slidenum">
              <a:rPr lang="en-US" altLang="en-US" sz="1200"/>
              <a:pPr eaLnBrk="1" hangingPunct="1"/>
              <a:t>135</a:t>
            </a:fld>
            <a:endParaRPr lang="en-US" altLang="en-US" sz="1200" dirty="0"/>
          </a:p>
        </p:txBody>
      </p:sp>
    </p:spTree>
    <p:extLst>
      <p:ext uri="{BB962C8B-B14F-4D97-AF65-F5344CB8AC3E}">
        <p14:creationId xmlns:p14="http://schemas.microsoft.com/office/powerpoint/2010/main" val="105110016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a scorpion.</a:t>
            </a:r>
          </a:p>
        </p:txBody>
      </p:sp>
      <p:sp>
        <p:nvSpPr>
          <p:cNvPr id="342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F121B0-A8F8-2340-A91B-C3B519EABA27}" type="slidenum">
              <a:rPr lang="en-US" altLang="en-US" sz="1200"/>
              <a:pPr eaLnBrk="1" hangingPunct="1"/>
              <a:t>136</a:t>
            </a:fld>
            <a:endParaRPr lang="en-US" altLang="en-US" sz="1200" dirty="0"/>
          </a:p>
        </p:txBody>
      </p:sp>
    </p:spTree>
    <p:extLst>
      <p:ext uri="{BB962C8B-B14F-4D97-AF65-F5344CB8AC3E}">
        <p14:creationId xmlns:p14="http://schemas.microsoft.com/office/powerpoint/2010/main" val="63992570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r>
              <a:rPr lang="en-US" altLang="en-US" dirty="0">
                <a:latin typeface="Times New Roman" charset="0"/>
                <a:ea typeface="MS PGothic" charset="-128"/>
              </a:rPr>
              <a:t>a.    The exception is the </a:t>
            </a:r>
            <a:r>
              <a:rPr lang="en-US" altLang="en-US" i="1" dirty="0">
                <a:latin typeface="Times New Roman" charset="0"/>
                <a:ea typeface="MS PGothic" charset="-128"/>
              </a:rPr>
              <a:t>Centruroides sculpturatus</a:t>
            </a:r>
            <a:r>
              <a:rPr lang="en-US" altLang="en-US" dirty="0">
                <a:latin typeface="Times New Roman" charset="0"/>
                <a:ea typeface="MS PGothic" charset="-128"/>
              </a:rPr>
              <a:t>.</a:t>
            </a:r>
            <a:endParaRPr lang="en-IN" altLang="en-US" dirty="0">
              <a:latin typeface="Times New Roman" charset="0"/>
              <a:ea typeface="MS PGothic" charset="-128"/>
            </a:endParaRPr>
          </a:p>
          <a:p>
            <a:r>
              <a:rPr lang="en-US" altLang="en-US" dirty="0">
                <a:latin typeface="Times New Roman" charset="0"/>
                <a:ea typeface="MS PGothic" charset="-128"/>
              </a:rPr>
              <a:t>b.    The venom of this species may produce a severe systemic reaction that brings about:</a:t>
            </a:r>
            <a:endParaRPr lang="en-IN" altLang="en-US" dirty="0">
              <a:latin typeface="Times New Roman" charset="0"/>
              <a:ea typeface="MS PGothic" charset="-128"/>
            </a:endParaRPr>
          </a:p>
          <a:p>
            <a:r>
              <a:rPr lang="en-US" altLang="en-US" dirty="0">
                <a:latin typeface="Times New Roman" charset="0"/>
                <a:ea typeface="MS PGothic" charset="-128"/>
              </a:rPr>
              <a:t>        i.    Circulatory collapse</a:t>
            </a:r>
            <a:endParaRPr lang="en-IN" altLang="en-US" dirty="0">
              <a:latin typeface="Times New Roman" charset="0"/>
              <a:ea typeface="MS PGothic" charset="-128"/>
            </a:endParaRPr>
          </a:p>
          <a:p>
            <a:r>
              <a:rPr lang="en-US" altLang="en-US" dirty="0">
                <a:latin typeface="Times New Roman" charset="0"/>
                <a:ea typeface="MS PGothic" charset="-128"/>
              </a:rPr>
              <a:t>        ii.   Severe muscle contractions</a:t>
            </a:r>
            <a:endParaRPr lang="en-IN" altLang="en-US" dirty="0">
              <a:latin typeface="Times New Roman" charset="0"/>
              <a:ea typeface="MS PGothic" charset="-128"/>
            </a:endParaRPr>
          </a:p>
          <a:p>
            <a:r>
              <a:rPr lang="en-US" altLang="en-US" dirty="0">
                <a:latin typeface="Times New Roman" charset="0"/>
                <a:ea typeface="MS PGothic" charset="-128"/>
              </a:rPr>
              <a:t>        iii.  Excessive salivation</a:t>
            </a:r>
            <a:endParaRPr lang="en-IN" altLang="en-US" dirty="0">
              <a:latin typeface="Times New Roman" charset="0"/>
              <a:ea typeface="MS PGothic" charset="-128"/>
            </a:endParaRPr>
          </a:p>
          <a:p>
            <a:r>
              <a:rPr lang="en-US" altLang="en-US" dirty="0">
                <a:latin typeface="Times New Roman" charset="0"/>
                <a:ea typeface="MS PGothic" charset="-128"/>
              </a:rPr>
              <a:t>        iv.  Hypertension</a:t>
            </a:r>
            <a:endParaRPr lang="en-IN" altLang="en-US" dirty="0">
              <a:latin typeface="Times New Roman" charset="0"/>
              <a:ea typeface="MS PGothic" charset="-128"/>
            </a:endParaRPr>
          </a:p>
          <a:p>
            <a:r>
              <a:rPr lang="en-US" altLang="en-US" dirty="0">
                <a:latin typeface="Times New Roman" charset="0"/>
                <a:ea typeface="MS PGothic" charset="-128"/>
              </a:rPr>
              <a:t>        v.   Convulsions</a:t>
            </a:r>
            <a:endParaRPr lang="en-IN" altLang="en-US" dirty="0">
              <a:latin typeface="Times New Roman" charset="0"/>
              <a:ea typeface="MS PGothic" charset="-128"/>
            </a:endParaRPr>
          </a:p>
          <a:p>
            <a:r>
              <a:rPr lang="en-US" altLang="en-US" dirty="0">
                <a:latin typeface="Times New Roman" charset="0"/>
                <a:ea typeface="MS PGothic" charset="-128"/>
              </a:rPr>
              <a:t>        vi.  Cardiac failure</a:t>
            </a:r>
            <a:endParaRPr lang="en-IN" altLang="en-US" dirty="0">
              <a:latin typeface="Times New Roman" charset="0"/>
              <a:ea typeface="MS PGothic" charset="-128"/>
            </a:endParaRPr>
          </a:p>
          <a:p>
            <a:r>
              <a:rPr lang="en-US" altLang="en-US" dirty="0">
                <a:latin typeface="Times New Roman" charset="0"/>
                <a:ea typeface="MS PGothic" charset="-128"/>
              </a:rPr>
              <a:t>c.    If you are called to care for a patient with a suspected sting from </a:t>
            </a:r>
            <a:r>
              <a:rPr lang="en-US" altLang="en-US" i="1" dirty="0">
                <a:latin typeface="Times New Roman" charset="0"/>
                <a:ea typeface="MS PGothic" charset="-128"/>
              </a:rPr>
              <a:t>C. sculpturatus</a:t>
            </a:r>
            <a:r>
              <a:rPr lang="en-US" altLang="en-US" dirty="0">
                <a:latin typeface="Times New Roman" charset="0"/>
                <a:ea typeface="MS PGothic" charset="-128"/>
              </a:rPr>
              <a:t>, notify medical control as soon as possible.</a:t>
            </a:r>
            <a:endParaRPr lang="en-IN" altLang="en-US" dirty="0">
              <a:latin typeface="Times New Roman" charset="0"/>
              <a:ea typeface="MS PGothic" charset="-128"/>
            </a:endParaRPr>
          </a:p>
          <a:p>
            <a:r>
              <a:rPr lang="en-US" altLang="en-US" dirty="0">
                <a:latin typeface="Times New Roman" charset="0"/>
                <a:ea typeface="MS PGothic" charset="-128"/>
              </a:rPr>
              <a:t>d.    Administer BLS and transport the patient as rapidly as possible.</a:t>
            </a:r>
            <a:endParaRPr lang="en-IN" altLang="en-US" dirty="0">
              <a:latin typeface="Times New Roman" charset="0"/>
              <a:ea typeface="MS PGothic" charset="-128"/>
            </a:endParaRPr>
          </a:p>
        </p:txBody>
      </p:sp>
      <p:sp>
        <p:nvSpPr>
          <p:cNvPr id="343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40B216-B07E-A343-AA20-6D4EF26FC4FE}" type="slidenum">
              <a:rPr lang="en-US" altLang="en-US" sz="1200"/>
              <a:pPr eaLnBrk="1" hangingPunct="1"/>
              <a:t>137</a:t>
            </a:fld>
            <a:endParaRPr lang="en-US" altLang="en-US" sz="1200" dirty="0"/>
          </a:p>
        </p:txBody>
      </p:sp>
    </p:spTree>
    <p:extLst>
      <p:ext uri="{BB962C8B-B14F-4D97-AF65-F5344CB8AC3E}">
        <p14:creationId xmlns:p14="http://schemas.microsoft.com/office/powerpoint/2010/main" val="63321975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b="1" dirty="0">
              <a:latin typeface="Times New Roman" charset="0"/>
              <a:ea typeface="MS PGothic" charset="-128"/>
            </a:endParaRPr>
          </a:p>
          <a:p>
            <a:r>
              <a:rPr lang="en-US" altLang="en-US" dirty="0">
                <a:latin typeface="Times New Roman" charset="0"/>
                <a:ea typeface="MS PGothic" charset="-128"/>
              </a:rPr>
              <a:t>E.    Tick bites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Tiny insects that usually attach themselves directly to the skin.</a:t>
            </a:r>
            <a:endParaRPr lang="en-IN" altLang="en-US" dirty="0">
              <a:latin typeface="Times New Roman" charset="0"/>
              <a:ea typeface="MS PGothic" charset="-128"/>
            </a:endParaRPr>
          </a:p>
          <a:p>
            <a:r>
              <a:rPr lang="en-US" altLang="en-US" dirty="0">
                <a:latin typeface="Times New Roman" charset="0"/>
                <a:ea typeface="MS PGothic" charset="-128"/>
              </a:rPr>
              <a:t>       2.    Found most often on brush, shrubs, trees, sand dunes, or other animals.</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       3.    </a:t>
            </a:r>
            <a:r>
              <a:rPr lang="en-US" sz="1200" kern="1200" dirty="0">
                <a:solidFill>
                  <a:schemeClr val="tx1"/>
                </a:solidFill>
                <a:effectLst/>
                <a:latin typeface="Times New Roman" pitchFamily="18" charset="0"/>
                <a:ea typeface="MS PGothic" pitchFamily="34" charset="-128"/>
                <a:cs typeface="+mn-cs"/>
              </a:rPr>
              <a:t>The bite is not painful but infectious diseases can be spread through the tick’s saliva.</a:t>
            </a:r>
          </a:p>
          <a:p>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44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4EAAFC0-DB0B-E343-B6EC-CAC1BA1D7A01}" type="slidenum">
              <a:rPr lang="en-US" altLang="en-US" sz="1200"/>
              <a:pPr eaLnBrk="1" hangingPunct="1"/>
              <a:t>138</a:t>
            </a:fld>
            <a:endParaRPr lang="en-US" altLang="en-US" sz="1200" dirty="0"/>
          </a:p>
        </p:txBody>
      </p:sp>
    </p:spTree>
    <p:extLst>
      <p:ext uri="{BB962C8B-B14F-4D97-AF65-F5344CB8AC3E}">
        <p14:creationId xmlns:p14="http://schemas.microsoft.com/office/powerpoint/2010/main" val="174301862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screen show a tick and the characteristic bull’s-eye pattern rash associated with Lyme disease.</a:t>
            </a:r>
          </a:p>
        </p:txBody>
      </p:sp>
      <p:sp>
        <p:nvSpPr>
          <p:cNvPr id="345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7EA712C-7FFD-264B-89B6-7F220C55FB4C}" type="slidenum">
              <a:rPr lang="en-US" altLang="en-US" sz="1200"/>
              <a:pPr eaLnBrk="1" hangingPunct="1"/>
              <a:t>139</a:t>
            </a:fld>
            <a:endParaRPr lang="en-US" altLang="en-US" sz="1200" dirty="0"/>
          </a:p>
        </p:txBody>
      </p:sp>
    </p:spTree>
    <p:extLst>
      <p:ext uri="{BB962C8B-B14F-4D97-AF65-F5344CB8AC3E}">
        <p14:creationId xmlns:p14="http://schemas.microsoft.com/office/powerpoint/2010/main" val="108965206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Rocky Mountain spotted fever</a:t>
            </a:r>
            <a:endParaRPr lang="en-IN" altLang="en-US" dirty="0">
              <a:latin typeface="Times New Roman" charset="0"/>
              <a:ea typeface="MS PGothic" charset="-128"/>
            </a:endParaRPr>
          </a:p>
          <a:p>
            <a:r>
              <a:rPr lang="en-US" altLang="en-US" dirty="0">
                <a:latin typeface="Times New Roman" charset="0"/>
                <a:ea typeface="MS PGothic" charset="-128"/>
              </a:rPr>
              <a:t>       a.    Occurs within 7 to 10 days after the bite</a:t>
            </a:r>
            <a:endParaRPr lang="en-IN" altLang="en-US" dirty="0">
              <a:latin typeface="Times New Roman" charset="0"/>
              <a:ea typeface="MS PGothic" charset="-128"/>
            </a:endParaRPr>
          </a:p>
          <a:p>
            <a:r>
              <a:rPr lang="en-US" altLang="en-US" dirty="0">
                <a:latin typeface="Times New Roman" charset="0"/>
                <a:ea typeface="MS PGothic" charset="-128"/>
              </a:rPr>
              <a:t>       b.    Symptoms</a:t>
            </a:r>
            <a:endParaRPr lang="en-IN" altLang="en-US" dirty="0">
              <a:latin typeface="Times New Roman" charset="0"/>
              <a:ea typeface="MS PGothic" charset="-128"/>
            </a:endParaRPr>
          </a:p>
          <a:p>
            <a:r>
              <a:rPr lang="en-US" altLang="en-US" dirty="0">
                <a:latin typeface="Times New Roman" charset="0"/>
                <a:ea typeface="MS PGothic" charset="-128"/>
              </a:rPr>
              <a:t>               i.    Nausea</a:t>
            </a:r>
            <a:endParaRPr lang="en-IN" altLang="en-US" dirty="0">
              <a:latin typeface="Times New Roman" charset="0"/>
              <a:ea typeface="MS PGothic" charset="-128"/>
            </a:endParaRPr>
          </a:p>
          <a:p>
            <a:r>
              <a:rPr lang="en-US" altLang="en-US" dirty="0">
                <a:latin typeface="Times New Roman" charset="0"/>
                <a:ea typeface="MS PGothic" charset="-128"/>
              </a:rPr>
              <a:t>               ii.   Vomiting</a:t>
            </a:r>
            <a:endParaRPr lang="en-IN" altLang="en-US" dirty="0">
              <a:latin typeface="Times New Roman" charset="0"/>
              <a:ea typeface="MS PGothic" charset="-128"/>
            </a:endParaRPr>
          </a:p>
          <a:p>
            <a:r>
              <a:rPr lang="en-US" altLang="en-US" dirty="0">
                <a:latin typeface="Times New Roman" charset="0"/>
                <a:ea typeface="MS PGothic" charset="-128"/>
              </a:rPr>
              <a:t>               iii.  Headache</a:t>
            </a:r>
            <a:endParaRPr lang="en-IN" altLang="en-US" dirty="0">
              <a:latin typeface="Times New Roman" charset="0"/>
              <a:ea typeface="MS PGothic" charset="-128"/>
            </a:endParaRPr>
          </a:p>
          <a:p>
            <a:r>
              <a:rPr lang="en-US" altLang="en-US" dirty="0">
                <a:latin typeface="Times New Roman" charset="0"/>
                <a:ea typeface="MS PGothic" charset="-128"/>
              </a:rPr>
              <a:t>               iv.  Weakness</a:t>
            </a:r>
            <a:endParaRPr lang="en-IN" altLang="en-US" dirty="0">
              <a:latin typeface="Times New Roman" charset="0"/>
              <a:ea typeface="MS PGothic" charset="-128"/>
            </a:endParaRPr>
          </a:p>
          <a:p>
            <a:r>
              <a:rPr lang="en-US" altLang="en-US" dirty="0">
                <a:latin typeface="Times New Roman" charset="0"/>
                <a:ea typeface="MS PGothic" charset="-128"/>
              </a:rPr>
              <a:t>               v.   Paralysis</a:t>
            </a:r>
            <a:endParaRPr lang="en-IN" altLang="en-US" dirty="0">
              <a:latin typeface="Times New Roman" charset="0"/>
              <a:ea typeface="MS PGothic" charset="-128"/>
            </a:endParaRPr>
          </a:p>
          <a:p>
            <a:r>
              <a:rPr lang="en-US" altLang="en-US" dirty="0">
                <a:latin typeface="Times New Roman" charset="0"/>
                <a:ea typeface="MS PGothic" charset="-128"/>
              </a:rPr>
              <a:t>               vi.  Cardiorespiratory collapse</a:t>
            </a:r>
            <a:endParaRPr lang="en-IN" altLang="en-US" dirty="0">
              <a:latin typeface="Times New Roman" charset="0"/>
              <a:ea typeface="MS PGothic" charset="-128"/>
            </a:endParaRPr>
          </a:p>
        </p:txBody>
      </p:sp>
      <p:sp>
        <p:nvSpPr>
          <p:cNvPr id="346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7AAF05D-9AE8-1844-85CC-1F8D2113A00C}" type="slidenum">
              <a:rPr lang="en-US" altLang="en-US" sz="1200"/>
              <a:pPr eaLnBrk="1" hangingPunct="1"/>
              <a:t>140</a:t>
            </a:fld>
            <a:endParaRPr lang="en-US" altLang="en-US" sz="1200" dirty="0"/>
          </a:p>
        </p:txBody>
      </p:sp>
    </p:spTree>
    <p:extLst>
      <p:ext uri="{BB962C8B-B14F-4D97-AF65-F5344CB8AC3E}">
        <p14:creationId xmlns:p14="http://schemas.microsoft.com/office/powerpoint/2010/main" val="4178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Hypothermia</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Core temperature of the body falls below 95°F (35°C)</a:t>
            </a:r>
            <a:endParaRPr lang="en-IN" altLang="en-US" dirty="0">
              <a:latin typeface="Times New Roman" charset="0"/>
              <a:ea typeface="MS PGothic" charset="-128"/>
            </a:endParaRPr>
          </a:p>
          <a:p>
            <a:r>
              <a:rPr lang="en-US" altLang="en-US" dirty="0">
                <a:latin typeface="Times New Roman" charset="0"/>
                <a:ea typeface="MS PGothic" charset="-128"/>
              </a:rPr>
              <a:t>       2.    The body loses the ability to regulate its temperature and generate body heat.</a:t>
            </a:r>
            <a:endParaRPr lang="en-IN" altLang="en-US" dirty="0">
              <a:latin typeface="Times New Roman" charset="0"/>
              <a:ea typeface="MS PGothic" charset="-128"/>
            </a:endParaRPr>
          </a:p>
          <a:p>
            <a:r>
              <a:rPr lang="en-US" altLang="en-US" dirty="0">
                <a:latin typeface="Times New Roman" charset="0"/>
                <a:ea typeface="MS PGothic" charset="-128"/>
              </a:rPr>
              <a:t>       3.    Physiology</a:t>
            </a:r>
            <a:endParaRPr lang="en-IN" altLang="en-US" dirty="0">
              <a:latin typeface="Times New Roman" charset="0"/>
              <a:ea typeface="MS PGothic" charset="-128"/>
            </a:endParaRPr>
          </a:p>
          <a:p>
            <a:r>
              <a:rPr lang="en-US" altLang="en-US" dirty="0">
                <a:latin typeface="Times New Roman" charset="0"/>
                <a:ea typeface="MS PGothic" charset="-128"/>
              </a:rPr>
              <a:t>              a.    To protect against heat loss, the body constricts blood vessels in the skin, resulting in blue lips and/or fingertips.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body shivers to generate heat.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As these mechanisms are overwhelmed, body functions begin to slow down and mental status deteriorates.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Eventually, key organs such as the heart begin to slow down, leading to death.</a:t>
            </a:r>
            <a:endParaRPr lang="en-IN" altLang="en-US" dirty="0">
              <a:latin typeface="Times New Roman" charset="0"/>
              <a:ea typeface="MS PGothic" charset="-128"/>
            </a:endParaRPr>
          </a:p>
        </p:txBody>
      </p:sp>
    </p:spTree>
    <p:extLst>
      <p:ext uri="{BB962C8B-B14F-4D97-AF65-F5344CB8AC3E}">
        <p14:creationId xmlns:p14="http://schemas.microsoft.com/office/powerpoint/2010/main" val="81463660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5.    Lyme disease</a:t>
            </a:r>
            <a:endParaRPr lang="en-IN" altLang="en-US" dirty="0">
              <a:latin typeface="Times New Roman" charset="0"/>
              <a:ea typeface="MS PGothic" charset="-128"/>
            </a:endParaRPr>
          </a:p>
          <a:p>
            <a:r>
              <a:rPr lang="en-US" altLang="en-US" dirty="0">
                <a:latin typeface="Times New Roman" charset="0"/>
                <a:ea typeface="MS PGothic" charset="-128"/>
              </a:rPr>
              <a:t>       a.    Reported in all states with the exception of Hawaii</a:t>
            </a:r>
            <a:endParaRPr lang="en-IN" altLang="en-US" dirty="0">
              <a:latin typeface="Times New Roman" charset="0"/>
              <a:ea typeface="MS PGothic" charset="-128"/>
            </a:endParaRPr>
          </a:p>
          <a:p>
            <a:r>
              <a:rPr lang="en-US" altLang="en-US" dirty="0">
                <a:latin typeface="Times New Roman" charset="0"/>
                <a:ea typeface="MS PGothic" charset="-128"/>
              </a:rPr>
              <a:t>       b.    The first symptoms are generally fever and flulike symptoms, sometimes associated with a bull’s-eye rash that may spread to several parts of the body.</a:t>
            </a:r>
            <a:endParaRPr lang="en-IN" altLang="en-US" dirty="0">
              <a:latin typeface="Times New Roman" charset="0"/>
              <a:ea typeface="MS PGothic" charset="-128"/>
            </a:endParaRPr>
          </a:p>
          <a:p>
            <a:r>
              <a:rPr lang="en-US" altLang="en-US" dirty="0">
                <a:latin typeface="Times New Roman" charset="0"/>
                <a:ea typeface="MS PGothic" charset="-128"/>
              </a:rPr>
              <a:t>       c.    After a few more days or weeks, painful swelling of the joints, particularly the knees, occurs.</a:t>
            </a:r>
            <a:endParaRPr lang="en-IN" altLang="en-US" dirty="0">
              <a:latin typeface="Times New Roman" charset="0"/>
              <a:ea typeface="MS PGothic" charset="-128"/>
            </a:endParaRPr>
          </a:p>
          <a:p>
            <a:r>
              <a:rPr lang="en-US" altLang="en-US" dirty="0">
                <a:latin typeface="Times New Roman" charset="0"/>
                <a:ea typeface="MS PGothic" charset="-128"/>
              </a:rPr>
              <a:t>       d.    May be confused with rheumatoid arthritis and may result in permanent disability.</a:t>
            </a:r>
            <a:endParaRPr lang="en-IN" altLang="en-US" dirty="0">
              <a:latin typeface="Times New Roman" charset="0"/>
              <a:ea typeface="MS PGothic" charset="-128"/>
            </a:endParaRPr>
          </a:p>
          <a:p>
            <a:r>
              <a:rPr lang="en-US" altLang="en-US" dirty="0">
                <a:latin typeface="Times New Roman" charset="0"/>
                <a:ea typeface="MS PGothic" charset="-128"/>
              </a:rPr>
              <a:t>       e.    If it is recognized and treated promptly with antibiotics, the patient may recover completely.</a:t>
            </a:r>
            <a:endParaRPr lang="en-IN" altLang="en-US" dirty="0">
              <a:latin typeface="Times New Roman" charset="0"/>
              <a:ea typeface="MS PGothic" charset="-128"/>
            </a:endParaRPr>
          </a:p>
        </p:txBody>
      </p:sp>
      <p:sp>
        <p:nvSpPr>
          <p:cNvPr id="347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9B01618-FF77-034C-BD78-DE5257234027}" type="slidenum">
              <a:rPr lang="en-US" altLang="en-US" sz="1200"/>
              <a:pPr eaLnBrk="1" hangingPunct="1"/>
              <a:t>141</a:t>
            </a:fld>
            <a:endParaRPr lang="en-US" altLang="en-US" sz="1200" dirty="0"/>
          </a:p>
        </p:txBody>
      </p:sp>
    </p:spTree>
    <p:extLst>
      <p:ext uri="{BB962C8B-B14F-4D97-AF65-F5344CB8AC3E}">
        <p14:creationId xmlns:p14="http://schemas.microsoft.com/office/powerpoint/2010/main" val="404750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6.    Tick bites occur most commonly during the summer months.</a:t>
            </a:r>
            <a:endParaRPr lang="en-IN" altLang="en-US" dirty="0">
              <a:latin typeface="Times New Roman" charset="0"/>
              <a:ea typeface="MS PGothic" charset="-128"/>
            </a:endParaRPr>
          </a:p>
          <a:p>
            <a:r>
              <a:rPr lang="en-US" altLang="en-US" dirty="0">
                <a:latin typeface="Times New Roman" charset="0"/>
                <a:ea typeface="MS PGothic" charset="-128"/>
              </a:rPr>
              <a:t>       a.    Provide any necessary supportive emergency care and transport the patient for further evaluation.</a:t>
            </a:r>
            <a:endParaRPr lang="en-IN" altLang="en-US" dirty="0">
              <a:latin typeface="Times New Roman" charset="0"/>
              <a:ea typeface="MS PGothic" charset="-128"/>
            </a:endParaRPr>
          </a:p>
          <a:p>
            <a:r>
              <a:rPr lang="en-US" altLang="en-US" dirty="0">
                <a:latin typeface="Times New Roman" charset="0"/>
                <a:ea typeface="MS PGothic" charset="-128"/>
              </a:rPr>
              <a:t>       b.    In situations where access to care is delayed, remove the tick by using fine tweezers to grasp the tick by the head and pull it straight out of the skin.</a:t>
            </a:r>
            <a:endParaRPr lang="en-IN" altLang="en-US" dirty="0">
              <a:latin typeface="Times New Roman" charset="0"/>
              <a:ea typeface="MS PGothic" charset="-128"/>
            </a:endParaRPr>
          </a:p>
          <a:p>
            <a:r>
              <a:rPr lang="en-US" altLang="en-US" dirty="0">
                <a:latin typeface="Times New Roman" charset="0"/>
                <a:ea typeface="MS PGothic" charset="-128"/>
              </a:rPr>
              <a:t>       c.    Once the tick is removed, cleanse the area with antiseptic and save the tick in a glass jar for identification.</a:t>
            </a:r>
            <a:endParaRPr lang="en-IN" altLang="en-US" dirty="0">
              <a:latin typeface="Times New Roman" charset="0"/>
              <a:ea typeface="MS PGothic" charset="-128"/>
            </a:endParaRPr>
          </a:p>
          <a:p>
            <a:r>
              <a:rPr lang="en-US" altLang="en-US" dirty="0">
                <a:latin typeface="Times New Roman" charset="0"/>
                <a:ea typeface="MS PGothic" charset="-128"/>
              </a:rPr>
              <a:t>       d.    Do not handle the tick with your fingers.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f.     The patient should follow up with their health care provider as soon as possible.</a:t>
            </a:r>
            <a:endParaRPr lang="en-IN" altLang="en-US" dirty="0">
              <a:latin typeface="Times New Roman" charset="0"/>
              <a:ea typeface="MS PGothic" charset="-128"/>
            </a:endParaRPr>
          </a:p>
        </p:txBody>
      </p:sp>
      <p:sp>
        <p:nvSpPr>
          <p:cNvPr id="348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E9F375-0EC8-E24B-8C64-194E7FFC268B}" type="slidenum">
              <a:rPr lang="en-US" altLang="en-US" sz="1200"/>
              <a:pPr eaLnBrk="1" hangingPunct="1"/>
              <a:t>142</a:t>
            </a:fld>
            <a:endParaRPr lang="en-US" altLang="en-US" sz="1200" dirty="0"/>
          </a:p>
        </p:txBody>
      </p:sp>
    </p:spTree>
    <p:extLst>
      <p:ext uri="{BB962C8B-B14F-4D97-AF65-F5344CB8AC3E}">
        <p14:creationId xmlns:p14="http://schemas.microsoft.com/office/powerpoint/2010/main" val="145433944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XVIII. Injuries From Marine Animals</a:t>
            </a:r>
          </a:p>
          <a:p>
            <a:r>
              <a:rPr lang="en-US" altLang="en-US" dirty="0">
                <a:latin typeface="Times New Roman" charset="0"/>
                <a:ea typeface="MS PGothic" charset="-128"/>
              </a:rPr>
              <a:t>A.    Coelenterates are responsible for more envenomations than any other marine animals.</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altLang="en-US" dirty="0">
                <a:latin typeface="Times New Roman" charset="0"/>
                <a:ea typeface="MS PGothic" charset="-128"/>
              </a:rPr>
              <a:t>1.    Fire coral</a:t>
            </a:r>
            <a:endParaRPr lang="en-IN" altLang="en-US" dirty="0">
              <a:latin typeface="Times New Roman" charset="0"/>
              <a:ea typeface="MS PGothic" charset="-128"/>
            </a:endParaRPr>
          </a:p>
          <a:p>
            <a:r>
              <a:rPr lang="en-US" altLang="en-US" dirty="0">
                <a:latin typeface="Times New Roman" charset="0"/>
                <a:ea typeface="MS PGothic" charset="-128"/>
              </a:rPr>
              <a:t>       2.    Portuguese man-of-war</a:t>
            </a:r>
            <a:endParaRPr lang="en-IN" altLang="en-US" dirty="0">
              <a:latin typeface="Times New Roman" charset="0"/>
              <a:ea typeface="MS PGothic" charset="-128"/>
            </a:endParaRPr>
          </a:p>
          <a:p>
            <a:r>
              <a:rPr lang="en-US" altLang="en-US" dirty="0">
                <a:latin typeface="Times New Roman" charset="0"/>
                <a:ea typeface="MS PGothic" charset="-128"/>
              </a:rPr>
              <a:t>       3.    Sea wasp</a:t>
            </a:r>
            <a:endParaRPr lang="en-IN" altLang="en-US" dirty="0">
              <a:latin typeface="Times New Roman" charset="0"/>
              <a:ea typeface="MS PGothic" charset="-128"/>
            </a:endParaRPr>
          </a:p>
          <a:p>
            <a:r>
              <a:rPr lang="en-US" altLang="en-US" dirty="0">
                <a:latin typeface="Times New Roman" charset="0"/>
                <a:ea typeface="MS PGothic" charset="-128"/>
              </a:rPr>
              <a:t>       4.    Sea nettles</a:t>
            </a:r>
            <a:endParaRPr lang="en-IN" altLang="en-US" dirty="0">
              <a:latin typeface="Times New Roman" charset="0"/>
              <a:ea typeface="MS PGothic" charset="-128"/>
            </a:endParaRPr>
          </a:p>
          <a:p>
            <a:r>
              <a:rPr lang="en-US" altLang="en-US" dirty="0">
                <a:latin typeface="Times New Roman" charset="0"/>
                <a:ea typeface="MS PGothic" charset="-128"/>
              </a:rPr>
              <a:t>       5.    True jellyfish</a:t>
            </a:r>
            <a:endParaRPr lang="en-IN" altLang="en-US" dirty="0">
              <a:latin typeface="Times New Roman" charset="0"/>
              <a:ea typeface="MS PGothic" charset="-128"/>
            </a:endParaRPr>
          </a:p>
          <a:p>
            <a:r>
              <a:rPr lang="en-US" altLang="en-US" dirty="0">
                <a:latin typeface="Times New Roman" charset="0"/>
                <a:ea typeface="MS PGothic" charset="-128"/>
              </a:rPr>
              <a:t>       6.    Sea anemones</a:t>
            </a:r>
            <a:endParaRPr lang="en-IN" altLang="en-US" dirty="0">
              <a:latin typeface="Times New Roman" charset="0"/>
              <a:ea typeface="MS PGothic" charset="-128"/>
            </a:endParaRPr>
          </a:p>
          <a:p>
            <a:r>
              <a:rPr lang="en-US" altLang="en-US" dirty="0">
                <a:latin typeface="Times New Roman" charset="0"/>
                <a:ea typeface="MS PGothic" charset="-128"/>
              </a:rPr>
              <a:t>       7.    True coral</a:t>
            </a:r>
            <a:endParaRPr lang="en-IN" altLang="en-US" dirty="0">
              <a:latin typeface="Times New Roman" charset="0"/>
              <a:ea typeface="MS PGothic" charset="-128"/>
            </a:endParaRPr>
          </a:p>
          <a:p>
            <a:r>
              <a:rPr lang="en-US" altLang="en-US" dirty="0">
                <a:latin typeface="Times New Roman" charset="0"/>
                <a:ea typeface="MS PGothic" charset="-128"/>
              </a:rPr>
              <a:t>       8.    Soft coral</a:t>
            </a:r>
            <a:endParaRPr lang="en-IN" altLang="en-US" dirty="0">
              <a:latin typeface="Times New Roman" charset="0"/>
              <a:ea typeface="MS PGothic" charset="-128"/>
            </a:endParaRPr>
          </a:p>
        </p:txBody>
      </p:sp>
      <p:sp>
        <p:nvSpPr>
          <p:cNvPr id="349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E7D15D-6CA7-2340-9936-D5277F4B490B}" type="slidenum">
              <a:rPr lang="en-US" altLang="en-US" sz="1200"/>
              <a:pPr eaLnBrk="1" hangingPunct="1"/>
              <a:t>143</a:t>
            </a:fld>
            <a:endParaRPr lang="en-US" altLang="en-US" sz="1200" dirty="0"/>
          </a:p>
        </p:txBody>
      </p:sp>
    </p:spTree>
    <p:extLst>
      <p:ext uri="{BB962C8B-B14F-4D97-AF65-F5344CB8AC3E}">
        <p14:creationId xmlns:p14="http://schemas.microsoft.com/office/powerpoint/2010/main" val="42414834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screen show examples of coelenterates: jellyfish (A), Portuguese man-of-war (B), and sea anemone (C).</a:t>
            </a:r>
          </a:p>
        </p:txBody>
      </p:sp>
      <p:sp>
        <p:nvSpPr>
          <p:cNvPr id="350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41FDDD1-6B4E-1E4D-9F77-69B53372F8B9}" type="slidenum">
              <a:rPr lang="en-US" altLang="en-US" sz="1200"/>
              <a:pPr eaLnBrk="1" hangingPunct="1"/>
              <a:t>144</a:t>
            </a:fld>
            <a:endParaRPr lang="en-US" altLang="en-US" sz="1200" dirty="0"/>
          </a:p>
        </p:txBody>
      </p:sp>
    </p:spTree>
    <p:extLst>
      <p:ext uri="{BB962C8B-B14F-4D97-AF65-F5344CB8AC3E}">
        <p14:creationId xmlns:p14="http://schemas.microsoft.com/office/powerpoint/2010/main" val="116304363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B.    The stinging cells are called nematocysts.</a:t>
            </a:r>
            <a:endParaRPr lang="en-IN" altLang="en-US" b="1" dirty="0">
              <a:latin typeface="Times New Roman" charset="0"/>
              <a:ea typeface="MS PGothic" charset="-128"/>
            </a:endParaRPr>
          </a:p>
          <a:p>
            <a:r>
              <a:rPr lang="en-US" altLang="en-US" dirty="0">
                <a:latin typeface="Times New Roman" charset="0"/>
                <a:ea typeface="MS PGothic" charset="-128"/>
              </a:rPr>
              <a:t>C.    Signs and symptoms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Very painful, red lesions in light-skinned individuals</a:t>
            </a:r>
            <a:endParaRPr lang="en-IN" altLang="en-US" dirty="0">
              <a:latin typeface="Times New Roman" charset="0"/>
              <a:ea typeface="MS PGothic" charset="-128"/>
            </a:endParaRPr>
          </a:p>
          <a:p>
            <a:r>
              <a:rPr lang="en-US" altLang="en-US" dirty="0">
                <a:latin typeface="Times New Roman" charset="0"/>
                <a:ea typeface="MS PGothic" charset="-128"/>
              </a:rPr>
              <a:t>        2.    Lesions extended in a line from the site of the sting</a:t>
            </a:r>
            <a:endParaRPr lang="en-IN" altLang="en-US" dirty="0">
              <a:latin typeface="Times New Roman" charset="0"/>
              <a:ea typeface="MS PGothic" charset="-128"/>
            </a:endParaRPr>
          </a:p>
          <a:p>
            <a:r>
              <a:rPr lang="en-US" altLang="en-US" dirty="0">
                <a:latin typeface="Times New Roman" charset="0"/>
                <a:ea typeface="MS PGothic" charset="-128"/>
              </a:rPr>
              <a:t>        3.    Headache</a:t>
            </a:r>
            <a:endParaRPr lang="en-IN" altLang="en-US" dirty="0">
              <a:latin typeface="Times New Roman" charset="0"/>
              <a:ea typeface="MS PGothic" charset="-128"/>
            </a:endParaRPr>
          </a:p>
          <a:p>
            <a:r>
              <a:rPr lang="en-US" altLang="en-US" dirty="0">
                <a:latin typeface="Times New Roman" charset="0"/>
                <a:ea typeface="MS PGothic" charset="-128"/>
              </a:rPr>
              <a:t>        4.    Dizziness</a:t>
            </a:r>
            <a:endParaRPr lang="en-IN" altLang="en-US" dirty="0">
              <a:latin typeface="Times New Roman" charset="0"/>
              <a:ea typeface="MS PGothic" charset="-128"/>
            </a:endParaRPr>
          </a:p>
          <a:p>
            <a:r>
              <a:rPr lang="en-US" altLang="en-US" dirty="0">
                <a:latin typeface="Times New Roman" charset="0"/>
                <a:ea typeface="MS PGothic" charset="-128"/>
              </a:rPr>
              <a:t>        5.    Muscle cramps</a:t>
            </a:r>
            <a:endParaRPr lang="en-IN" altLang="en-US" dirty="0">
              <a:latin typeface="Times New Roman" charset="0"/>
              <a:ea typeface="MS PGothic" charset="-128"/>
            </a:endParaRPr>
          </a:p>
          <a:p>
            <a:r>
              <a:rPr lang="en-US" altLang="en-US" dirty="0">
                <a:latin typeface="Times New Roman" charset="0"/>
                <a:ea typeface="MS PGothic" charset="-128"/>
              </a:rPr>
              <a:t>        6.    Fainting</a:t>
            </a:r>
            <a:endParaRPr lang="en-IN" altLang="en-US" dirty="0">
              <a:latin typeface="Times New Roman" charset="0"/>
              <a:ea typeface="MS PGothic" charset="-128"/>
            </a:endParaRPr>
          </a:p>
        </p:txBody>
      </p:sp>
      <p:sp>
        <p:nvSpPr>
          <p:cNvPr id="351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0E870A7-8578-8346-90A5-CFB54CE13C81}" type="slidenum">
              <a:rPr lang="en-US" altLang="en-US" sz="1200"/>
              <a:pPr eaLnBrk="1" hangingPunct="1"/>
              <a:t>145</a:t>
            </a:fld>
            <a:endParaRPr lang="en-US" altLang="en-US" sz="1200" dirty="0"/>
          </a:p>
        </p:txBody>
      </p:sp>
    </p:spTree>
    <p:extLst>
      <p:ext uri="{BB962C8B-B14F-4D97-AF65-F5344CB8AC3E}">
        <p14:creationId xmlns:p14="http://schemas.microsoft.com/office/powerpoint/2010/main" val="87823525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Treatment: </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Remove the patient from the water.</a:t>
            </a:r>
            <a:endParaRPr lang="en-IN" altLang="en-US" dirty="0">
              <a:latin typeface="Times New Roman" charset="0"/>
              <a:ea typeface="MS PGothic" charset="-128"/>
            </a:endParaRPr>
          </a:p>
          <a:p>
            <a:r>
              <a:rPr lang="en-US" altLang="en-US" dirty="0">
                <a:latin typeface="Times New Roman" charset="0"/>
                <a:ea typeface="MS PGothic" charset="-128"/>
              </a:rPr>
              <a:t>        2.    Remove the tentacles by scraping them off with the edge of a sharp, stiff object such as a credit card.</a:t>
            </a:r>
            <a:endParaRPr lang="en-IN" altLang="en-US" dirty="0">
              <a:latin typeface="Times New Roman" charset="0"/>
              <a:ea typeface="MS PGothic" charset="-128"/>
            </a:endParaRPr>
          </a:p>
          <a:p>
            <a:r>
              <a:rPr lang="en-US" altLang="en-US" dirty="0">
                <a:latin typeface="Times New Roman" charset="0"/>
                <a:ea typeface="MS PGothic" charset="-128"/>
              </a:rPr>
              <a:t>        3.    Do not try to manipulate the remaining tentacles; this will only cause further discharge of the nematocysts.</a:t>
            </a:r>
            <a:endParaRPr lang="en-IN" altLang="en-US" dirty="0">
              <a:latin typeface="Times New Roman" charset="0"/>
              <a:ea typeface="MS PGothic" charset="-128"/>
            </a:endParaRPr>
          </a:p>
          <a:p>
            <a:r>
              <a:rPr lang="en-US" altLang="en-US" dirty="0">
                <a:latin typeface="Times New Roman" charset="0"/>
                <a:ea typeface="MS PGothic" charset="-128"/>
              </a:rPr>
              <a:t>        4.    On rare occasions, a patient may have a systemic allergic reaction.</a:t>
            </a:r>
            <a:endParaRPr lang="en-IN" altLang="en-US" dirty="0">
              <a:latin typeface="Times New Roman" charset="0"/>
              <a:ea typeface="MS PGothic" charset="-128"/>
            </a:endParaRPr>
          </a:p>
          <a:p>
            <a:r>
              <a:rPr lang="en-US" altLang="en-US" dirty="0">
                <a:latin typeface="Times New Roman" charset="0"/>
                <a:ea typeface="MS PGothic" charset="-128"/>
              </a:rPr>
              <a:t>               a.    Treat such a patient for anaphylactic shock.</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Give BLS and provide immediate transport to the hospital.</a:t>
            </a:r>
            <a:endParaRPr lang="en-IN" altLang="en-US" dirty="0">
              <a:latin typeface="Times New Roman" charset="0"/>
              <a:ea typeface="MS PGothic" charset="-128"/>
            </a:endParaRPr>
          </a:p>
          <a:p>
            <a:r>
              <a:rPr lang="en-US" altLang="en-US" dirty="0">
                <a:latin typeface="Times New Roman" charset="0"/>
                <a:ea typeface="MS PGothic" charset="-128"/>
              </a:rPr>
              <a:t>E.    Toxins from the spines of urchins, stingrays, and certain spiny fish such as the lionfish, scorpion fish, or stonefish are heat sensitive.</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The best treatment is to immobilize the affected area and soak it in hot water for 30 minutes.</a:t>
            </a:r>
            <a:endParaRPr lang="en-IN" altLang="en-US" dirty="0">
              <a:latin typeface="Times New Roman" charset="0"/>
              <a:ea typeface="MS PGothic" charset="-128"/>
            </a:endParaRPr>
          </a:p>
          <a:p>
            <a:r>
              <a:rPr lang="en-US" altLang="en-US" dirty="0">
                <a:latin typeface="Times New Roman" charset="0"/>
                <a:ea typeface="MS PGothic" charset="-128"/>
              </a:rPr>
              <a:t>        2.    The patient still needs to be transported.</a:t>
            </a:r>
            <a:endParaRPr lang="en-IN" altLang="en-US" dirty="0">
              <a:latin typeface="Times New Roman" charset="0"/>
              <a:ea typeface="MS PGothic" charset="-128"/>
            </a:endParaRPr>
          </a:p>
          <a:p>
            <a:r>
              <a:rPr lang="en-US" altLang="en-US" dirty="0">
                <a:latin typeface="Times New Roman" charset="0"/>
                <a:ea typeface="MS PGothic" charset="-128"/>
              </a:rPr>
              <a:t>F.     If you work near the ocean, you should be familiar with the marine life in your area.</a:t>
            </a:r>
            <a:endParaRPr lang="en-IN" altLang="en-US" b="1" dirty="0">
              <a:latin typeface="Times New Roman" charset="0"/>
              <a:ea typeface="MS PGothic" charset="-128"/>
            </a:endParaRPr>
          </a:p>
          <a:p>
            <a:pPr marL="228600" indent="-228600">
              <a:buAutoNum type="alphaUcPeriod" startAt="7"/>
            </a:pPr>
            <a:r>
              <a:rPr lang="en-US" altLang="en-US" dirty="0">
                <a:latin typeface="Times New Roman" charset="0"/>
                <a:ea typeface="MS PGothic" charset="-128"/>
              </a:rPr>
              <a:t>  The emergency treatment of common coelenterate envenomations consists of the following steps:</a:t>
            </a:r>
            <a:endParaRPr lang="en-IN" altLang="en-US" b="1" dirty="0">
              <a:latin typeface="Times New Roman" charset="0"/>
              <a:ea typeface="MS PGothic" charset="-128"/>
            </a:endParaRPr>
          </a:p>
          <a:p>
            <a:pPr marL="0" indent="0">
              <a:buNone/>
            </a:pPr>
            <a:r>
              <a:rPr lang="en-IN" altLang="en-US" b="1" baseline="0" dirty="0">
                <a:latin typeface="Times New Roman" charset="0"/>
                <a:ea typeface="MS PGothic" charset="-128"/>
              </a:rPr>
              <a:t>        </a:t>
            </a:r>
            <a:r>
              <a:rPr lang="en-US" altLang="en-US" dirty="0">
                <a:latin typeface="Times New Roman" charset="0"/>
                <a:ea typeface="MS PGothic" charset="-128"/>
              </a:rPr>
              <a:t>1.    Limit further discharge of nematocysts by avoiding fresh water, wet sand, showers, or careless manipulation of the tentacles.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2.    Keep the patient calm and reduce motion of the affected extremity.</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3.    Remove the remaining tentacles by scraping them off with the edge of a sharp, stiff object.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4.    Immersion in vinegar may also help alleviate the symptoms.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5.    Provide transport to the emergency department.</a:t>
            </a:r>
            <a:endParaRPr lang="en-IN" altLang="en-US" dirty="0">
              <a:latin typeface="Times New Roman" charset="0"/>
              <a:ea typeface="MS PGothic" charset="-128"/>
            </a:endParaRPr>
          </a:p>
        </p:txBody>
      </p:sp>
      <p:sp>
        <p:nvSpPr>
          <p:cNvPr id="352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FB71201-8780-3649-B7B2-1A88A729211C}" type="slidenum">
              <a:rPr lang="en-US" altLang="en-US" sz="1200"/>
              <a:pPr eaLnBrk="1" hangingPunct="1"/>
              <a:t>146</a:t>
            </a:fld>
            <a:endParaRPr lang="en-US" altLang="en-US" sz="1200" dirty="0"/>
          </a:p>
        </p:txBody>
      </p:sp>
    </p:spTree>
    <p:extLst>
      <p:ext uri="{BB962C8B-B14F-4D97-AF65-F5344CB8AC3E}">
        <p14:creationId xmlns:p14="http://schemas.microsoft.com/office/powerpoint/2010/main" val="84487537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65855366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8066378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02190851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6584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Development of hypothermia</a:t>
            </a:r>
            <a:endParaRPr lang="en-IN" altLang="en-US" dirty="0">
              <a:latin typeface="Times New Roman" charset="0"/>
              <a:ea typeface="MS PGothic" charset="-128"/>
            </a:endParaRPr>
          </a:p>
          <a:p>
            <a:r>
              <a:rPr lang="en-US" altLang="en-US" dirty="0">
                <a:latin typeface="Times New Roman" charset="0"/>
                <a:ea typeface="MS PGothic" charset="-128"/>
              </a:rPr>
              <a:t>       a.    Can develop quickly, as with cold water immersion</a:t>
            </a:r>
            <a:endParaRPr lang="en-IN" altLang="en-US" dirty="0">
              <a:latin typeface="Times New Roman" charset="0"/>
              <a:ea typeface="MS PGothic" charset="-128"/>
            </a:endParaRPr>
          </a:p>
          <a:p>
            <a:r>
              <a:rPr lang="en-US" altLang="en-US" dirty="0">
                <a:latin typeface="Times New Roman" charset="0"/>
                <a:ea typeface="MS PGothic" charset="-128"/>
              </a:rPr>
              <a:t>       b.    Air temperature does not have to be below freezing for hypothermia to occur.</a:t>
            </a:r>
            <a:endParaRPr lang="en-IN" altLang="en-US" dirty="0">
              <a:latin typeface="Times New Roman" charset="0"/>
              <a:ea typeface="MS PGothic" charset="-128"/>
            </a:endParaRPr>
          </a:p>
          <a:p>
            <a:r>
              <a:rPr lang="en-US" altLang="en-US" dirty="0">
                <a:latin typeface="Times New Roman" charset="0"/>
                <a:ea typeface="MS PGothic" charset="-128"/>
              </a:rPr>
              <a:t>5.    People at risk</a:t>
            </a:r>
            <a:endParaRPr lang="en-IN" altLang="en-US" dirty="0">
              <a:latin typeface="Times New Roman" charset="0"/>
              <a:ea typeface="MS PGothic" charset="-128"/>
            </a:endParaRPr>
          </a:p>
          <a:p>
            <a:r>
              <a:rPr lang="en-US" altLang="en-US" dirty="0">
                <a:latin typeface="Times New Roman" charset="0"/>
                <a:ea typeface="MS PGothic" charset="-128"/>
              </a:rPr>
              <a:t>       a.   Homeless people and those whose homes lack heating</a:t>
            </a:r>
            <a:endParaRPr lang="en-IN" altLang="en-US" dirty="0">
              <a:latin typeface="Times New Roman" charset="0"/>
              <a:ea typeface="MS PGothic" charset="-128"/>
            </a:endParaRPr>
          </a:p>
          <a:p>
            <a:r>
              <a:rPr lang="en-US" altLang="en-US" dirty="0">
                <a:latin typeface="Times New Roman" charset="0"/>
                <a:ea typeface="MS PGothic" charset="-128"/>
              </a:rPr>
              <a:t>       b.   Swimmers, even in the summer</a:t>
            </a:r>
            <a:endParaRPr lang="en-IN" altLang="en-US" dirty="0">
              <a:latin typeface="Times New Roman" charset="0"/>
              <a:ea typeface="MS PGothic" charset="-128"/>
            </a:endParaRPr>
          </a:p>
          <a:p>
            <a:r>
              <a:rPr lang="en-US" altLang="en-US" dirty="0">
                <a:latin typeface="Times New Roman" charset="0"/>
                <a:ea typeface="MS PGothic" charset="-128"/>
              </a:rPr>
              <a:t>       c.    Geriatric, pediatric, and ill individuals who are less able to adjust to temperature extremes</a:t>
            </a:r>
            <a:endParaRPr lang="en-IN" altLang="en-US" dirty="0">
              <a:latin typeface="Times New Roman" charset="0"/>
              <a:ea typeface="MS PGothic" charset="-128"/>
            </a:endParaRPr>
          </a:p>
          <a:p>
            <a:r>
              <a:rPr lang="en-US" altLang="en-US" dirty="0">
                <a:latin typeface="Times New Roman" charset="0"/>
                <a:ea typeface="MS PGothic" charset="-128"/>
              </a:rPr>
              <a:t>       d.    Patients with injuries or illness, such as:</a:t>
            </a:r>
            <a:endParaRPr lang="en-IN" altLang="en-US" dirty="0">
              <a:latin typeface="Times New Roman" charset="0"/>
              <a:ea typeface="MS PGothic" charset="-128"/>
            </a:endParaRPr>
          </a:p>
          <a:p>
            <a:r>
              <a:rPr lang="en-US" altLang="en-US" dirty="0">
                <a:latin typeface="Times New Roman" charset="0"/>
                <a:ea typeface="MS PGothic" charset="-128"/>
              </a:rPr>
              <a:t>              i.    Burns</a:t>
            </a:r>
            <a:endParaRPr lang="en-IN" altLang="en-US" dirty="0">
              <a:latin typeface="Times New Roman" charset="0"/>
              <a:ea typeface="MS PGothic" charset="-128"/>
            </a:endParaRPr>
          </a:p>
          <a:p>
            <a:r>
              <a:rPr lang="en-US" altLang="en-US" dirty="0">
                <a:latin typeface="Times New Roman" charset="0"/>
                <a:ea typeface="MS PGothic" charset="-128"/>
              </a:rPr>
              <a:t>              ii.   Shock</a:t>
            </a:r>
            <a:endParaRPr lang="en-IN" altLang="en-US" dirty="0">
              <a:latin typeface="Times New Roman" charset="0"/>
              <a:ea typeface="MS PGothic" charset="-128"/>
            </a:endParaRPr>
          </a:p>
          <a:p>
            <a:r>
              <a:rPr lang="en-US" altLang="en-US" dirty="0">
                <a:latin typeface="Times New Roman" charset="0"/>
                <a:ea typeface="MS PGothic" charset="-128"/>
              </a:rPr>
              <a:t>              iii.  Head injury</a:t>
            </a:r>
            <a:endParaRPr lang="en-IN" altLang="en-US" dirty="0">
              <a:latin typeface="Times New Roman" charset="0"/>
              <a:ea typeface="MS PGothic" charset="-128"/>
            </a:endParaRPr>
          </a:p>
          <a:p>
            <a:r>
              <a:rPr lang="en-US" altLang="en-US" dirty="0">
                <a:latin typeface="Times New Roman" charset="0"/>
                <a:ea typeface="MS PGothic" charset="-128"/>
              </a:rPr>
              <a:t>              iv.  Stroke</a:t>
            </a:r>
            <a:endParaRPr lang="en-IN" altLang="en-US" dirty="0">
              <a:latin typeface="Times New Roman" charset="0"/>
              <a:ea typeface="MS PGothic" charset="-128"/>
            </a:endParaRPr>
          </a:p>
          <a:p>
            <a:r>
              <a:rPr lang="en-US" altLang="en-US" dirty="0">
                <a:latin typeface="Times New Roman" charset="0"/>
                <a:ea typeface="MS PGothic" charset="-128"/>
              </a:rPr>
              <a:t>              v.   Generalized infection</a:t>
            </a:r>
            <a:endParaRPr lang="en-IN" altLang="en-US" dirty="0">
              <a:latin typeface="Times New Roman" charset="0"/>
              <a:ea typeface="MS PGothic" charset="-128"/>
            </a:endParaRPr>
          </a:p>
          <a:p>
            <a:r>
              <a:rPr lang="en-US" altLang="en-US" dirty="0">
                <a:latin typeface="Times New Roman" charset="0"/>
                <a:ea typeface="MS PGothic" charset="-128"/>
              </a:rPr>
              <a:t>              vi.  Injuries to the spinal cord</a:t>
            </a:r>
            <a:endParaRPr lang="en-IN" altLang="en-US" dirty="0">
              <a:latin typeface="Times New Roman" charset="0"/>
              <a:ea typeface="MS PGothic" charset="-128"/>
            </a:endParaRPr>
          </a:p>
          <a:p>
            <a:r>
              <a:rPr lang="en-US" altLang="en-US" dirty="0">
                <a:latin typeface="Times New Roman" charset="0"/>
                <a:ea typeface="MS PGothic" charset="-128"/>
              </a:rPr>
              <a:t>              vii. Diabetes</a:t>
            </a:r>
            <a:endParaRPr lang="en-IN" altLang="en-US" dirty="0">
              <a:latin typeface="Times New Roman" charset="0"/>
              <a:ea typeface="MS PGothic" charset="-128"/>
            </a:endParaRPr>
          </a:p>
          <a:p>
            <a:r>
              <a:rPr lang="en-US" altLang="en-US" dirty="0">
                <a:latin typeface="Times New Roman" charset="0"/>
                <a:ea typeface="MS PGothic" charset="-128"/>
              </a:rPr>
              <a:t>              viii. Hypoglycemia</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DD138D-41B2-2E4D-9604-631630113801}"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38917061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41441907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4485446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32577029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07842640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4358673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8358088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7765427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81769552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3426672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88157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6.   Signs and symptoms</a:t>
            </a:r>
            <a:endParaRPr lang="en-IN" altLang="en-US" dirty="0">
              <a:latin typeface="Times New Roman" charset="0"/>
              <a:ea typeface="MS PGothic" charset="-128"/>
            </a:endParaRPr>
          </a:p>
          <a:p>
            <a:r>
              <a:rPr lang="en-US" altLang="en-US" dirty="0">
                <a:latin typeface="Times New Roman" charset="0"/>
                <a:ea typeface="MS PGothic" charset="-128"/>
              </a:rPr>
              <a:t>      a.   Become more severe as the body’s core temperature falls</a:t>
            </a:r>
            <a:endParaRPr lang="en-IN" altLang="en-US" dirty="0">
              <a:latin typeface="Times New Roman" charset="0"/>
              <a:ea typeface="MS PGothic" charset="-128"/>
            </a:endParaRPr>
          </a:p>
          <a:p>
            <a:r>
              <a:rPr lang="en-US" altLang="en-US" dirty="0">
                <a:latin typeface="Times New Roman" charset="0"/>
                <a:ea typeface="MS PGothic" charset="-128"/>
              </a:rPr>
              <a:t>      b.   Hypothermia generally progresses through four stages (see Table 33-1).</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CDD85C-A6FC-3D48-8157-1E3C445267D0}" type="slidenum">
              <a:rPr lang="en-US" altLang="en-US" sz="1200"/>
              <a:pPr eaLnBrk="1" hangingPunct="1"/>
              <a:t>17</a:t>
            </a:fld>
            <a:endParaRPr lang="en-US" altLang="en-US" sz="1200" dirty="0"/>
          </a:p>
        </p:txBody>
      </p:sp>
    </p:spTree>
    <p:extLst>
      <p:ext uri="{BB962C8B-B14F-4D97-AF65-F5344CB8AC3E}">
        <p14:creationId xmlns:p14="http://schemas.microsoft.com/office/powerpoint/2010/main" val="34823208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06579984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5083558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48808013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2273063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5223822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9933850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0561211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5625213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32979003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918820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Assess general temperature.</a:t>
            </a:r>
            <a:endParaRPr lang="en-IN" altLang="en-US" dirty="0">
              <a:latin typeface="Times New Roman" charset="0"/>
              <a:ea typeface="MS PGothic" charset="-128"/>
            </a:endParaRPr>
          </a:p>
          <a:p>
            <a:r>
              <a:rPr lang="en-US" altLang="en-US" dirty="0">
                <a:latin typeface="Times New Roman" charset="0"/>
                <a:ea typeface="MS PGothic" charset="-128"/>
              </a:rPr>
              <a:t>       i.    Pull back your glove and place the back of your hand on the patient’s abdomen.</a:t>
            </a:r>
            <a:endParaRPr lang="en-IN" altLang="en-US" dirty="0">
              <a:latin typeface="Times New Roman" charset="0"/>
              <a:ea typeface="MS PGothic" charset="-128"/>
            </a:endParaRPr>
          </a:p>
          <a:p>
            <a:r>
              <a:rPr lang="en-US" altLang="en-US" dirty="0">
                <a:latin typeface="Times New Roman" charset="0"/>
                <a:ea typeface="MS PGothic" charset="-128"/>
              </a:rPr>
              <a:t>       ii.   If the abdomen feels cool, the patient is likely experiencing a generalized cold emergency.</a:t>
            </a:r>
            <a:endParaRPr lang="en-IN" altLang="en-US" dirty="0">
              <a:latin typeface="Times New Roman" charset="0"/>
              <a:ea typeface="MS PGothic" charset="-128"/>
            </a:endParaRPr>
          </a:p>
          <a:p>
            <a:r>
              <a:rPr lang="en-US" altLang="en-US" dirty="0">
                <a:latin typeface="Times New Roman" charset="0"/>
                <a:ea typeface="MS PGothic" charset="-128"/>
              </a:rPr>
              <a:t>       iii.  A hypothermia thermometer registers lower body temperatures.</a:t>
            </a:r>
            <a:endParaRPr lang="en-IN" altLang="en-US" dirty="0">
              <a:latin typeface="Times New Roman" charset="0"/>
              <a:ea typeface="MS PGothic" charset="-128"/>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A78A49-B3B0-BA40-A84E-07F7B798D56D}" type="slidenum">
              <a:rPr lang="en-US" altLang="en-US" sz="1200"/>
              <a:pPr eaLnBrk="1" hangingPunct="1"/>
              <a:t>18</a:t>
            </a:fld>
            <a:endParaRPr lang="en-US" altLang="en-US" sz="1200" dirty="0"/>
          </a:p>
        </p:txBody>
      </p:sp>
    </p:spTree>
    <p:extLst>
      <p:ext uri="{BB962C8B-B14F-4D97-AF65-F5344CB8AC3E}">
        <p14:creationId xmlns:p14="http://schemas.microsoft.com/office/powerpoint/2010/main" val="84373132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9605971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94894806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5653221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579309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a:t>
            </a:r>
            <a:r>
              <a:rPr lang="en-US" sz="1200" kern="1200" dirty="0">
                <a:solidFill>
                  <a:schemeClr val="tx1"/>
                </a:solidFill>
                <a:effectLst/>
                <a:latin typeface="Times New Roman" pitchFamily="18" charset="0"/>
                <a:ea typeface="MS PGothic" pitchFamily="34" charset="-128"/>
                <a:cs typeface="+mn-cs"/>
              </a:rPr>
              <a:t>Mild hypothermia occurs when the core temperature is greater than 93.2°F (34°C) but less than the normal 98°F (36.7°C).</a:t>
            </a:r>
            <a:endParaRPr lang="en-IN" altLang="en-US" dirty="0">
              <a:latin typeface="Times New Roman" charset="0"/>
              <a:ea typeface="MS PGothic" charset="-128"/>
            </a:endParaRPr>
          </a:p>
          <a:p>
            <a:r>
              <a:rPr lang="en-US" altLang="en-US" dirty="0">
                <a:latin typeface="Times New Roman" charset="0"/>
                <a:ea typeface="MS PGothic" charset="-128"/>
              </a:rPr>
              <a:t>       i.     The patient is usually alert and shivering.</a:t>
            </a:r>
            <a:endParaRPr lang="en-IN" altLang="en-US" dirty="0">
              <a:latin typeface="Times New Roman" charset="0"/>
              <a:ea typeface="MS PGothic" charset="-128"/>
            </a:endParaRPr>
          </a:p>
          <a:p>
            <a:r>
              <a:rPr lang="en-US" altLang="en-US" dirty="0">
                <a:latin typeface="Times New Roman" charset="0"/>
                <a:ea typeface="MS PGothic" charset="-128"/>
              </a:rPr>
              <a:t>       ii.    Pulse rate and respirations are usually rapid.</a:t>
            </a:r>
            <a:endParaRPr lang="en-IN" altLang="en-US" dirty="0">
              <a:latin typeface="Times New Roman" charset="0"/>
              <a:ea typeface="MS PGothic" charset="-128"/>
            </a:endParaRPr>
          </a:p>
          <a:p>
            <a:r>
              <a:rPr lang="en-US" altLang="en-US" dirty="0">
                <a:latin typeface="Times New Roman" charset="0"/>
                <a:ea typeface="MS PGothic" charset="-128"/>
              </a:rPr>
              <a:t>       iii.   Skin may appear red, pale, or cyanotic.</a:t>
            </a:r>
            <a:endParaRPr lang="en-IN" altLang="en-US" dirty="0">
              <a:latin typeface="Times New Roman" charset="0"/>
              <a:ea typeface="MS PGothic" charset="-128"/>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6D9668B-7CE1-0C48-9E72-87BB87DF5AD0}" type="slidenum">
              <a:rPr lang="en-US" altLang="en-US" sz="1200"/>
              <a:pPr eaLnBrk="1" hangingPunct="1"/>
              <a:t>19</a:t>
            </a:fld>
            <a:endParaRPr lang="en-US" altLang="en-US" sz="1200" dirty="0"/>
          </a:p>
        </p:txBody>
      </p:sp>
    </p:spTree>
    <p:extLst>
      <p:ext uri="{BB962C8B-B14F-4D97-AF65-F5344CB8AC3E}">
        <p14:creationId xmlns:p14="http://schemas.microsoft.com/office/powerpoint/2010/main" val="75789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pPr>
              <a:spcBef>
                <a:spcPct val="0"/>
              </a:spcBef>
              <a:spcAft>
                <a:spcPts val="300"/>
              </a:spcAft>
            </a:pPr>
            <a:endParaRPr lang="en-US" altLang="en-US" dirty="0">
              <a:latin typeface="Times New Roman" charset="0"/>
              <a:ea typeface="MS PGothic" charset="-128"/>
            </a:endParaRPr>
          </a:p>
          <a:p>
            <a:pPr marL="228600" indent="-228600">
              <a:buAutoNum type="alphaLcPeriod" startAt="5"/>
            </a:pPr>
            <a:r>
              <a:rPr lang="en-US" sz="1200" kern="1200" dirty="0">
                <a:solidFill>
                  <a:schemeClr val="tx1"/>
                </a:solidFill>
                <a:effectLst/>
                <a:latin typeface="Times New Roman" pitchFamily="18" charset="0"/>
                <a:ea typeface="MS PGothic" pitchFamily="34" charset="-128"/>
                <a:cs typeface="+mn-cs"/>
              </a:rPr>
              <a:t>Moderate hypothermia exists when the core temperature is 86°F to 93.2°F (30°C to 34°C).</a:t>
            </a:r>
          </a:p>
          <a:p>
            <a:pPr marL="0" indent="0">
              <a:buNone/>
            </a:pPr>
            <a:r>
              <a:rPr lang="en-US" altLang="en-US" sz="1200" kern="1200" dirty="0">
                <a:solidFill>
                  <a:schemeClr val="tx1"/>
                </a:solidFill>
                <a:effectLst/>
                <a:latin typeface="Times New Roman" pitchFamily="18" charset="0"/>
                <a:ea typeface="MS PGothic" pitchFamily="34" charset="-128"/>
                <a:cs typeface="+mn-cs"/>
              </a:rPr>
              <a:t>      </a:t>
            </a:r>
            <a:r>
              <a:rPr lang="en-US" altLang="en-US" dirty="0">
                <a:latin typeface="Times New Roman" charset="0"/>
                <a:ea typeface="MS PGothic" charset="-128"/>
              </a:rPr>
              <a:t>i.    Shivering stops and muscular activity decreases.</a:t>
            </a:r>
            <a:endParaRPr lang="en-IN" altLang="en-US" dirty="0">
              <a:latin typeface="Times New Roman" charset="0"/>
              <a:ea typeface="MS PGothic" charset="-128"/>
            </a:endParaRPr>
          </a:p>
          <a:p>
            <a:r>
              <a:rPr lang="en-US" altLang="en-US" dirty="0">
                <a:latin typeface="Times New Roman" charset="0"/>
                <a:ea typeface="MS PGothic" charset="-128"/>
              </a:rPr>
              <a:t>      ii.   Eventually, all muscle activity stops, and mental status deteriorates.</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f.    </a:t>
            </a:r>
            <a:r>
              <a:rPr lang="en-US" sz="1200" kern="1200" dirty="0">
                <a:solidFill>
                  <a:schemeClr val="tx1"/>
                </a:solidFill>
                <a:effectLst/>
                <a:latin typeface="Times New Roman" pitchFamily="18" charset="0"/>
                <a:ea typeface="MS PGothic" pitchFamily="34" charset="-128"/>
                <a:cs typeface="+mn-cs"/>
              </a:rPr>
              <a:t>Severe hypothermia occurs when the core temperature is less than 86°F (30°C).</a:t>
            </a:r>
          </a:p>
          <a:p>
            <a:r>
              <a:rPr lang="en-US" sz="1200" kern="1200" dirty="0">
                <a:solidFill>
                  <a:schemeClr val="tx1"/>
                </a:solidFill>
                <a:effectLst/>
                <a:latin typeface="Times New Roman" pitchFamily="18" charset="0"/>
                <a:ea typeface="MS PGothic" pitchFamily="34" charset="-128"/>
                <a:cs typeface="+mn-cs"/>
              </a:rPr>
              <a:t>      i.   As the core drops toward 85°F (29°C) the patient becomes lethargic and stops fighting the cold. The patient appears stiff or rigid. </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9D18AF-92FC-8047-8517-2DF1DC8BD689}"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16109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pPr>
            <a:r>
              <a:rPr lang="en-US" altLang="en-US" dirty="0">
                <a:latin typeface="Times New Roman" charset="0"/>
                <a:ea typeface="MS PGothic" charset="-128"/>
              </a:rPr>
              <a:t>National EMS Education Standard Competencies </a:t>
            </a:r>
          </a:p>
          <a:p>
            <a:pPr marL="228600" indent="-228600">
              <a:spcBef>
                <a:spcPts val="600"/>
              </a:spcBef>
              <a:spcAft>
                <a:spcPts val="600"/>
              </a:spcAft>
              <a:tabLst>
                <a:tab pos="228600" algn="l"/>
              </a:tabLst>
            </a:pPr>
            <a:endParaRPr lang="en-US" altLang="en-US" b="1" i="1" dirty="0">
              <a:latin typeface="Times New Roman" charset="0"/>
              <a:ea typeface="MS PGothic" charset="-128"/>
            </a:endParaRPr>
          </a:p>
          <a:p>
            <a:pPr marL="228600" indent="-228600">
              <a:spcBef>
                <a:spcPts val="600"/>
              </a:spcBef>
              <a:spcAft>
                <a:spcPts val="600"/>
              </a:spcAft>
              <a:tabLst>
                <a:tab pos="228600" algn="l"/>
              </a:tabLst>
            </a:pPr>
            <a:r>
              <a:rPr lang="en-US" altLang="en-US" dirty="0">
                <a:latin typeface="Times New Roman" charset="0"/>
                <a:ea typeface="MS PGothic" charset="-128"/>
              </a:rPr>
              <a:t>Environmental Emergencies</a:t>
            </a:r>
          </a:p>
          <a:p>
            <a:pPr marL="228600" indent="-228600">
              <a:spcBef>
                <a:spcPts val="600"/>
              </a:spcBef>
              <a:spcAft>
                <a:spcPts val="600"/>
              </a:spcAft>
              <a:tabLst>
                <a:tab pos="228600" algn="l"/>
              </a:tabLst>
            </a:pPr>
            <a:r>
              <a:rPr lang="en-US" altLang="en-US" dirty="0">
                <a:latin typeface="Times New Roman" charset="0"/>
                <a:ea typeface="MS PGothic" charset="-128"/>
              </a:rPr>
              <a:t>Recognition and management of</a:t>
            </a:r>
          </a:p>
          <a:p>
            <a:pPr marL="228600" indent="-228600">
              <a:spcBef>
                <a:spcPts val="600"/>
              </a:spcBef>
              <a:spcAft>
                <a:spcPts val="600"/>
              </a:spcAft>
              <a:tabLst>
                <a:tab pos="228600" algn="l"/>
              </a:tabLst>
            </a:pPr>
            <a:r>
              <a:rPr lang="en-US" altLang="en-US" dirty="0">
                <a:latin typeface="Times New Roman" charset="0"/>
                <a:ea typeface="MS PGothic" charset="-128"/>
              </a:rPr>
              <a:t>• Submersion incidents</a:t>
            </a:r>
          </a:p>
          <a:p>
            <a:pPr marL="228600" indent="-228600">
              <a:spcBef>
                <a:spcPts val="600"/>
              </a:spcBef>
              <a:spcAft>
                <a:spcPts val="600"/>
              </a:spcAft>
              <a:tabLst>
                <a:tab pos="228600" algn="l"/>
              </a:tabLst>
            </a:pPr>
            <a:r>
              <a:rPr lang="en-US" altLang="en-US" dirty="0">
                <a:latin typeface="Times New Roman" charset="0"/>
                <a:ea typeface="MS PGothic" charset="-128"/>
              </a:rPr>
              <a:t>• Temperature-related illness</a:t>
            </a:r>
          </a:p>
          <a:p>
            <a:pPr marL="228600" indent="-228600">
              <a:spcBef>
                <a:spcPts val="600"/>
              </a:spcBef>
              <a:spcAft>
                <a:spcPts val="600"/>
              </a:spcAft>
              <a:tabLst>
                <a:tab pos="228600" algn="l"/>
              </a:tabLst>
            </a:pPr>
            <a:r>
              <a:rPr lang="en-US" altLang="en-US" dirty="0">
                <a:latin typeface="Times New Roman" charset="0"/>
                <a:ea typeface="MS PGothic" charset="-128"/>
              </a:rPr>
              <a:t>Pathophysiology, assessment, and management of</a:t>
            </a:r>
          </a:p>
          <a:p>
            <a:pPr marL="228600" indent="-228600">
              <a:spcBef>
                <a:spcPts val="600"/>
              </a:spcBef>
              <a:spcAft>
                <a:spcPts val="600"/>
              </a:spcAft>
              <a:tabLst>
                <a:tab pos="228600" algn="l"/>
              </a:tabLst>
            </a:pPr>
            <a:r>
              <a:rPr lang="en-US" altLang="en-US" dirty="0">
                <a:latin typeface="Times New Roman" charset="0"/>
                <a:ea typeface="MS PGothic" charset="-128"/>
              </a:rPr>
              <a:t>• Near drowning</a:t>
            </a:r>
          </a:p>
          <a:p>
            <a:pPr marL="228600" indent="-228600">
              <a:spcBef>
                <a:spcPts val="600"/>
              </a:spcBef>
              <a:spcAft>
                <a:spcPts val="600"/>
              </a:spcAft>
              <a:tabLst>
                <a:tab pos="228600" algn="l"/>
              </a:tabLst>
            </a:pPr>
            <a:r>
              <a:rPr lang="en-US" altLang="en-US" dirty="0">
                <a:latin typeface="Times New Roman" charset="0"/>
                <a:ea typeface="MS PGothic" charset="-128"/>
              </a:rPr>
              <a:t>• Temperature-related illness</a:t>
            </a:r>
          </a:p>
          <a:p>
            <a:pPr marL="228600" indent="-228600">
              <a:spcBef>
                <a:spcPts val="600"/>
              </a:spcBef>
              <a:spcAft>
                <a:spcPts val="600"/>
              </a:spcAft>
              <a:tabLst>
                <a:tab pos="228600" algn="l"/>
              </a:tabLst>
            </a:pPr>
            <a:r>
              <a:rPr lang="en-US" altLang="en-US" dirty="0">
                <a:latin typeface="Times New Roman" charset="0"/>
                <a:ea typeface="MS PGothic" charset="-128"/>
              </a:rPr>
              <a:t>• Bites and envenomations</a:t>
            </a:r>
          </a:p>
        </p:txBody>
      </p:sp>
    </p:spTree>
    <p:extLst>
      <p:ext uri="{BB962C8B-B14F-4D97-AF65-F5344CB8AC3E}">
        <p14:creationId xmlns:p14="http://schemas.microsoft.com/office/powerpoint/2010/main" val="871576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pPr>
              <a:spcBef>
                <a:spcPct val="0"/>
              </a:spcBef>
              <a:spcAft>
                <a:spcPts val="300"/>
              </a:spcAft>
            </a:pPr>
            <a:endParaRPr lang="en-US" altLang="en-US" dirty="0">
              <a:latin typeface="Times New Roman" charset="0"/>
              <a:ea typeface="MS PGothic" charset="-128"/>
            </a:endParaRPr>
          </a:p>
          <a:p>
            <a:r>
              <a:rPr lang="en-US" altLang="en-US" dirty="0">
                <a:latin typeface="Times New Roman" charset="0"/>
                <a:ea typeface="MS PGothic" charset="-128"/>
              </a:rPr>
              <a:t>g. </a:t>
            </a:r>
            <a:r>
              <a:rPr lang="en-US" altLang="en-US"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If the body temperature continues to fall to 80°F (27°C), the pulse becomes slower and weaker, the respirations slow and may become absent, and cardiac dysrhythmias may occur.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h.    At a core temperature of less than 80°F (27°C)</a:t>
            </a:r>
            <a:r>
              <a:rPr lang="en-US" sz="1200" kern="1200" dirty="0">
                <a:solidFill>
                  <a:schemeClr val="tx1"/>
                </a:solidFill>
                <a:effectLst/>
                <a:latin typeface="Times New Roman" pitchFamily="18" charset="0"/>
                <a:ea typeface="MS PGothic" pitchFamily="34" charset="-128"/>
                <a:cs typeface="+mn-cs"/>
              </a:rPr>
              <a:t> all cardiorespiratory activity may cease, pupillary action is slow, and the patient may appear dead. </a:t>
            </a:r>
          </a:p>
          <a:p>
            <a:r>
              <a:rPr lang="en-US" altLang="en-US" dirty="0" err="1">
                <a:latin typeface="Times New Roman" charset="0"/>
                <a:ea typeface="MS PGothic" charset="-128"/>
              </a:rPr>
              <a:t>i.</a:t>
            </a:r>
            <a:r>
              <a:rPr lang="en-US" altLang="en-US" dirty="0">
                <a:latin typeface="Times New Roman" charset="0"/>
                <a:ea typeface="MS PGothic" charset="-128"/>
              </a:rPr>
              <a:t>     Never assume that a cold, pulseless patient is dead.</a:t>
            </a:r>
            <a:endParaRPr lang="en-IN" altLang="en-US" dirty="0">
              <a:latin typeface="Times New Roman" charset="0"/>
              <a:ea typeface="MS PGothic" charset="-128"/>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092298-A5D3-1942-872A-BED2F8D81644}" type="slidenum">
              <a:rPr lang="en-US" altLang="en-US" sz="1200"/>
              <a:pPr eaLnBrk="1" hangingPunct="1"/>
              <a:t>21</a:t>
            </a:fld>
            <a:endParaRPr lang="en-US" altLang="en-US" sz="1200" dirty="0"/>
          </a:p>
        </p:txBody>
      </p:sp>
    </p:spTree>
    <p:extLst>
      <p:ext uri="{BB962C8B-B14F-4D97-AF65-F5344CB8AC3E}">
        <p14:creationId xmlns:p14="http://schemas.microsoft.com/office/powerpoint/2010/main" val="394874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F.    Local cold injuries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Most injuries from cold are confined to exposed parts of the body.</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2.    When exposed parts of the body become very cold but not frozen, injuries such as  frostnip and immersion foot (trench foot) can result.</a:t>
            </a:r>
          </a:p>
          <a:p>
            <a:r>
              <a:rPr lang="en-US" altLang="en-US" dirty="0">
                <a:latin typeface="Times New Roman" charset="0"/>
                <a:ea typeface="MS PGothic" charset="-128"/>
              </a:rPr>
              <a:t>       3.    When the parts become frozen, the injury is called frostbite.</a:t>
            </a:r>
            <a:endParaRPr lang="en-IN" altLang="en-US" dirty="0">
              <a:latin typeface="Times New Roman" charset="0"/>
              <a:ea typeface="MS PGothic" charset="-128"/>
            </a:endParaRPr>
          </a:p>
        </p:txBody>
      </p:sp>
    </p:spTree>
    <p:extLst>
      <p:ext uri="{BB962C8B-B14F-4D97-AF65-F5344CB8AC3E}">
        <p14:creationId xmlns:p14="http://schemas.microsoft.com/office/powerpoint/2010/main" val="937370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show frostbite to the extremities and face.</a:t>
            </a:r>
          </a:p>
        </p:txBody>
      </p:sp>
    </p:spTree>
    <p:extLst>
      <p:ext uri="{BB962C8B-B14F-4D97-AF65-F5344CB8AC3E}">
        <p14:creationId xmlns:p14="http://schemas.microsoft.com/office/powerpoint/2010/main" val="437858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Important factors in determining the severity of a local cold injury:</a:t>
            </a:r>
            <a:endParaRPr lang="en-IN" altLang="en-US" dirty="0">
              <a:latin typeface="Times New Roman" charset="0"/>
              <a:ea typeface="MS PGothic" charset="-128"/>
            </a:endParaRPr>
          </a:p>
          <a:p>
            <a:r>
              <a:rPr lang="en-US" altLang="en-US" dirty="0">
                <a:latin typeface="Times New Roman" charset="0"/>
                <a:ea typeface="MS PGothic" charset="-128"/>
              </a:rPr>
              <a:t>       a.    Duration of the exposure</a:t>
            </a:r>
            <a:endParaRPr lang="en-IN" altLang="en-US" dirty="0">
              <a:latin typeface="Times New Roman" charset="0"/>
              <a:ea typeface="MS PGothic" charset="-128"/>
            </a:endParaRPr>
          </a:p>
          <a:p>
            <a:r>
              <a:rPr lang="en-US" altLang="en-US" dirty="0">
                <a:latin typeface="Times New Roman" charset="0"/>
                <a:ea typeface="MS PGothic" charset="-128"/>
              </a:rPr>
              <a:t>       b.    Temperature to which the body part was exposed</a:t>
            </a:r>
            <a:endParaRPr lang="en-IN" altLang="en-US" dirty="0">
              <a:latin typeface="Times New Roman" charset="0"/>
              <a:ea typeface="MS PGothic" charset="-128"/>
            </a:endParaRPr>
          </a:p>
          <a:p>
            <a:r>
              <a:rPr lang="en-US" altLang="en-US" dirty="0">
                <a:latin typeface="Times New Roman" charset="0"/>
                <a:ea typeface="MS PGothic" charset="-128"/>
              </a:rPr>
              <a:t>       c.    Wind velocity during exposure</a:t>
            </a:r>
            <a:endParaRPr lang="en-IN" altLang="en-US" dirty="0">
              <a:latin typeface="Times New Roman" charset="0"/>
              <a:ea typeface="MS PGothic" charset="-128"/>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BF30445-7FA7-4246-A34C-EFD2CB39A04E}"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802683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5.    Consider underlying factors:</a:t>
            </a:r>
            <a:endParaRPr lang="en-IN" altLang="en-US" dirty="0">
              <a:latin typeface="Times New Roman" charset="0"/>
              <a:ea typeface="MS PGothic" charset="-128"/>
            </a:endParaRPr>
          </a:p>
          <a:p>
            <a:r>
              <a:rPr lang="en-US" altLang="en-US" dirty="0">
                <a:latin typeface="Times New Roman" charset="0"/>
                <a:ea typeface="MS PGothic" charset="-128"/>
              </a:rPr>
              <a:t>       a.    Exposure to wet conditions</a:t>
            </a:r>
            <a:endParaRPr lang="en-IN" altLang="en-US" dirty="0">
              <a:latin typeface="Times New Roman" charset="0"/>
              <a:ea typeface="MS PGothic" charset="-128"/>
            </a:endParaRPr>
          </a:p>
          <a:p>
            <a:r>
              <a:rPr lang="en-US" altLang="en-US" dirty="0">
                <a:latin typeface="Times New Roman" charset="0"/>
                <a:ea typeface="MS PGothic" charset="-128"/>
              </a:rPr>
              <a:t>       b.    Inadequate insulation from cold or wind</a:t>
            </a:r>
            <a:endParaRPr lang="en-IN" altLang="en-US" dirty="0">
              <a:latin typeface="Times New Roman" charset="0"/>
              <a:ea typeface="MS PGothic" charset="-128"/>
            </a:endParaRPr>
          </a:p>
          <a:p>
            <a:r>
              <a:rPr lang="en-US" altLang="en-US" dirty="0">
                <a:latin typeface="Times New Roman" charset="0"/>
                <a:ea typeface="MS PGothic" charset="-128"/>
              </a:rPr>
              <a:t>       c.    Restricted circulation from tight clothing or shoes or circulatory disease</a:t>
            </a:r>
            <a:endParaRPr lang="en-IN" altLang="en-US" dirty="0">
              <a:latin typeface="Times New Roman" charset="0"/>
              <a:ea typeface="MS PGothic" charset="-128"/>
            </a:endParaRPr>
          </a:p>
          <a:p>
            <a:r>
              <a:rPr lang="en-US" altLang="en-US" dirty="0">
                <a:latin typeface="Times New Roman" charset="0"/>
                <a:ea typeface="MS PGothic" charset="-128"/>
              </a:rPr>
              <a:t>       d.    Fatigue</a:t>
            </a:r>
            <a:endParaRPr lang="en-IN" altLang="en-US" dirty="0">
              <a:latin typeface="Times New Roman" charset="0"/>
              <a:ea typeface="MS PGothic" charset="-128"/>
            </a:endParaRPr>
          </a:p>
          <a:p>
            <a:r>
              <a:rPr lang="en-US" altLang="en-US" dirty="0">
                <a:latin typeface="Times New Roman" charset="0"/>
                <a:ea typeface="MS PGothic" charset="-128"/>
              </a:rPr>
              <a:t>       e.    Poor nutrition</a:t>
            </a:r>
            <a:endParaRPr lang="en-IN" altLang="en-US" dirty="0">
              <a:latin typeface="Times New Roman" charset="0"/>
              <a:ea typeface="MS PGothic" charset="-128"/>
            </a:endParaRPr>
          </a:p>
        </p:txBody>
      </p:sp>
    </p:spTree>
    <p:extLst>
      <p:ext uri="{BB962C8B-B14F-4D97-AF65-F5344CB8AC3E}">
        <p14:creationId xmlns:p14="http://schemas.microsoft.com/office/powerpoint/2010/main" val="1002561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f.    Alcohol or drug abuse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g.    Hypothermia</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h.</a:t>
            </a:r>
            <a:r>
              <a:rPr lang="en-US" altLang="en-US" dirty="0">
                <a:latin typeface="Times New Roman" charset="0"/>
                <a:ea typeface="MS PGothic" charset="-128"/>
              </a:rPr>
              <a:t>    Diabetes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Cardiovascular disease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j.     Age</a:t>
            </a:r>
            <a:endParaRPr lang="en-IN" altLang="en-US" dirty="0">
              <a:latin typeface="Times New Roman" charset="0"/>
              <a:ea typeface="MS PGothic" charset="-128"/>
            </a:endParaRPr>
          </a:p>
          <a:p>
            <a:r>
              <a:rPr lang="en-US" altLang="en-US" dirty="0">
                <a:latin typeface="Times New Roman" charset="0"/>
                <a:ea typeface="MS PGothic" charset="-128"/>
              </a:rPr>
              <a:t>6.   Patients with hypothermia should also be assessed for frostbite or other local cold injury.</a:t>
            </a:r>
            <a:endParaRPr lang="en-IN" altLang="en-US" dirty="0">
              <a:latin typeface="Times New Roman" charset="0"/>
              <a:ea typeface="MS PGothic" charset="-128"/>
            </a:endParaRPr>
          </a:p>
          <a:p>
            <a:endParaRPr lang="en-IN" altLang="en-US" dirty="0">
              <a:latin typeface="Times New Roman" charset="0"/>
              <a:ea typeface="MS PGothic" charset="-128"/>
            </a:endParaRPr>
          </a:p>
        </p:txBody>
      </p:sp>
    </p:spTree>
    <p:extLst>
      <p:ext uri="{BB962C8B-B14F-4D97-AF65-F5344CB8AC3E}">
        <p14:creationId xmlns:p14="http://schemas.microsoft.com/office/powerpoint/2010/main" val="895041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7.    Frostnip and immersion foot</a:t>
            </a:r>
            <a:endParaRPr lang="en-IN" altLang="en-US" dirty="0">
              <a:latin typeface="Times New Roman" charset="0"/>
              <a:ea typeface="MS PGothic" charset="-128"/>
            </a:endParaRPr>
          </a:p>
          <a:p>
            <a:r>
              <a:rPr lang="en-US" altLang="en-US" dirty="0">
                <a:latin typeface="Times New Roman" charset="0"/>
                <a:ea typeface="MS PGothic" charset="-128"/>
              </a:rPr>
              <a:t>       a.    Frostnip</a:t>
            </a:r>
            <a:endParaRPr lang="en-IN" altLang="en-US" dirty="0">
              <a:latin typeface="Times New Roman" charset="0"/>
              <a:ea typeface="MS PGothic" charset="-128"/>
            </a:endParaRPr>
          </a:p>
          <a:p>
            <a:r>
              <a:rPr lang="en-US" altLang="en-US" dirty="0">
                <a:latin typeface="Times New Roman" charset="0"/>
                <a:ea typeface="MS PGothic" charset="-128"/>
              </a:rPr>
              <a:t>              i.    After prolonged exposure to the cold, skin may freeze while deeper tissues are unaffected.</a:t>
            </a:r>
            <a:endParaRPr lang="en-IN" altLang="en-US" dirty="0">
              <a:latin typeface="Times New Roman" charset="0"/>
              <a:ea typeface="MS PGothic" charset="-128"/>
            </a:endParaRPr>
          </a:p>
          <a:p>
            <a:r>
              <a:rPr lang="en-US" altLang="en-US" dirty="0">
                <a:latin typeface="Times New Roman" charset="0"/>
                <a:ea typeface="MS PGothic" charset="-128"/>
              </a:rPr>
              <a:t>              ii.   Usually affects the ears, nose, and fingers</a:t>
            </a:r>
            <a:endParaRPr lang="en-IN" altLang="en-US" dirty="0">
              <a:latin typeface="Times New Roman" charset="0"/>
              <a:ea typeface="MS PGothic" charset="-128"/>
            </a:endParaRPr>
          </a:p>
          <a:p>
            <a:r>
              <a:rPr lang="en-US" altLang="en-US" dirty="0">
                <a:latin typeface="Times New Roman" charset="0"/>
                <a:ea typeface="MS PGothic" charset="-128"/>
              </a:rPr>
              <a:t>              iii.  Usually not painful, so the patient often is unaware that a cold injury has occurred</a:t>
            </a:r>
            <a:endParaRPr lang="en-IN" altLang="en-US" dirty="0">
              <a:latin typeface="Times New Roman" charset="0"/>
              <a:ea typeface="MS PGothic" charset="-128"/>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96F70E-1E81-D546-8600-B0575DEC1AD3}"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981816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b.    Immersion foot</a:t>
            </a:r>
            <a:endParaRPr lang="en-IN" altLang="en-US" dirty="0">
              <a:latin typeface="Times New Roman" charset="0"/>
              <a:ea typeface="MS PGothic" charset="-128"/>
            </a:endParaRPr>
          </a:p>
          <a:p>
            <a:r>
              <a:rPr lang="en-US" altLang="en-US" dirty="0">
                <a:latin typeface="Times New Roman" charset="0"/>
                <a:ea typeface="MS PGothic" charset="-128"/>
              </a:rPr>
              <a:t>       i.    Occurs after prolonged exposure to cold water</a:t>
            </a:r>
            <a:endParaRPr lang="en-IN" altLang="en-US" dirty="0">
              <a:latin typeface="Times New Roman" charset="0"/>
              <a:ea typeface="MS PGothic" charset="-128"/>
            </a:endParaRPr>
          </a:p>
          <a:p>
            <a:r>
              <a:rPr lang="en-US" altLang="en-US" dirty="0">
                <a:latin typeface="Times New Roman" charset="0"/>
                <a:ea typeface="MS PGothic" charset="-128"/>
              </a:rPr>
              <a:t>       ii.   Common in hikers or hunters who stand for a long time in a river or lake</a:t>
            </a:r>
            <a:endParaRPr lang="en-IN" altLang="en-US" dirty="0">
              <a:latin typeface="Times New Roman" charset="0"/>
              <a:ea typeface="MS PGothic" charset="-128"/>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AB9D2B-76E7-2844-AF3E-8005AD03D9A2}" type="slidenum">
              <a:rPr lang="en-US" altLang="en-US" sz="1200"/>
              <a:pPr eaLnBrk="1" hangingPunct="1"/>
              <a:t>28</a:t>
            </a:fld>
            <a:endParaRPr lang="en-US" altLang="en-US" sz="1200" dirty="0"/>
          </a:p>
        </p:txBody>
      </p:sp>
    </p:spTree>
    <p:extLst>
      <p:ext uri="{BB962C8B-B14F-4D97-AF65-F5344CB8AC3E}">
        <p14:creationId xmlns:p14="http://schemas.microsoft.com/office/powerpoint/2010/main" val="922617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marL="228600" indent="-228600">
              <a:buAutoNum type="alphaLcPeriod" startAt="3"/>
            </a:pPr>
            <a:r>
              <a:rPr lang="en-US" altLang="en-US" dirty="0">
                <a:latin typeface="Times New Roman" charset="0"/>
                <a:ea typeface="MS PGothic" charset="-128"/>
              </a:rPr>
              <a:t>Signs and symptoms</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Pale, cool skin.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Skin of the foot may be wrinkled but can also remain soft.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iv.  Loss of feeling and sensation in the injured area</a:t>
            </a:r>
            <a:endParaRPr lang="en-IN" altLang="en-US" dirty="0">
              <a:latin typeface="Times New Roman" charset="0"/>
              <a:ea typeface="MS PGothic" charset="-128"/>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719667-E78E-CC47-A564-A3E20ACE24F2}"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605836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8.    Frostbite</a:t>
            </a:r>
            <a:endParaRPr lang="en-IN" altLang="en-US" dirty="0">
              <a:latin typeface="Times New Roman" charset="0"/>
              <a:ea typeface="MS PGothic" charset="-128"/>
            </a:endParaRPr>
          </a:p>
          <a:p>
            <a:r>
              <a:rPr lang="en-US" altLang="en-US" dirty="0">
                <a:latin typeface="Times New Roman" charset="0"/>
                <a:ea typeface="MS PGothic" charset="-128"/>
              </a:rPr>
              <a:t>       a.    Most serious local cold injury because the tissues are actually frozen.</a:t>
            </a:r>
            <a:endParaRPr lang="en-IN" altLang="en-US" dirty="0">
              <a:latin typeface="Times New Roman" charset="0"/>
              <a:ea typeface="MS PGothic" charset="-128"/>
            </a:endParaRPr>
          </a:p>
          <a:p>
            <a:r>
              <a:rPr lang="en-US" altLang="en-US" dirty="0">
                <a:latin typeface="Times New Roman" charset="0"/>
                <a:ea typeface="MS PGothic" charset="-128"/>
              </a:rPr>
              <a:t>              i.    Freezing permanently damages cells.</a:t>
            </a:r>
            <a:endParaRPr lang="en-IN" altLang="en-US" dirty="0">
              <a:latin typeface="Times New Roman" charset="0"/>
              <a:ea typeface="MS PGothic" charset="-128"/>
            </a:endParaRPr>
          </a:p>
          <a:p>
            <a:r>
              <a:rPr lang="en-US" altLang="en-US" dirty="0">
                <a:latin typeface="Times New Roman" charset="0"/>
                <a:ea typeface="MS PGothic" charset="-128"/>
              </a:rPr>
              <a:t>       b.    Gangrene (permanent damage or cell death) requires surgical removal of dead tissue.</a:t>
            </a:r>
            <a:endParaRPr lang="en-IN" altLang="en-US" dirty="0">
              <a:latin typeface="Times New Roman" charset="0"/>
              <a:ea typeface="MS PGothic" charset="-128"/>
            </a:endParaRPr>
          </a:p>
          <a:p>
            <a:r>
              <a:rPr lang="en-US" altLang="en-US" dirty="0">
                <a:latin typeface="Times New Roman" charset="0"/>
                <a:ea typeface="MS PGothic" charset="-128"/>
              </a:rPr>
              <a:t>              i.    The exposed part will become inflamed, tender to touch, and unable to tolerate exposure to cold.</a:t>
            </a:r>
            <a:endParaRPr lang="en-IN" altLang="en-US" dirty="0">
              <a:latin typeface="Times New Roman" charset="0"/>
              <a:ea typeface="MS PGothic" charset="-128"/>
            </a:endParaRP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2FD553-43F6-7F4D-89A8-F4607DF12C90}" type="slidenum">
              <a:rPr lang="en-US" altLang="en-US" sz="1200"/>
              <a:pPr eaLnBrk="1" hangingPunct="1"/>
              <a:t>30</a:t>
            </a:fld>
            <a:endParaRPr lang="en-US" altLang="en-US" sz="1200" dirty="0"/>
          </a:p>
        </p:txBody>
      </p:sp>
    </p:spTree>
    <p:extLst>
      <p:ext uri="{BB962C8B-B14F-4D97-AF65-F5344CB8AC3E}">
        <p14:creationId xmlns:p14="http://schemas.microsoft.com/office/powerpoint/2010/main" val="186921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pPr>
              <a:spcBef>
                <a:spcPts val="600"/>
              </a:spcBef>
              <a:spcAft>
                <a:spcPts val="600"/>
              </a:spcAft>
            </a:pPr>
            <a:r>
              <a:rPr lang="en-US" altLang="en-US" dirty="0">
                <a:latin typeface="Times New Roman" charset="0"/>
                <a:ea typeface="MS PGothic" charset="-128"/>
              </a:rPr>
              <a:t>Pathophysiology, assessment, and management of</a:t>
            </a:r>
          </a:p>
          <a:p>
            <a:pPr>
              <a:spcBef>
                <a:spcPts val="600"/>
              </a:spcBef>
              <a:spcAft>
                <a:spcPts val="600"/>
              </a:spcAft>
            </a:pPr>
            <a:r>
              <a:rPr lang="en-US" altLang="en-US" dirty="0">
                <a:latin typeface="Times New Roman" charset="0"/>
                <a:ea typeface="MS PGothic" charset="-128"/>
              </a:rPr>
              <a:t>• Dysbarism </a:t>
            </a:r>
          </a:p>
          <a:p>
            <a:pPr marL="800100" lvl="1" indent="-342900">
              <a:spcBef>
                <a:spcPts val="600"/>
              </a:spcBef>
              <a:spcAft>
                <a:spcPts val="600"/>
              </a:spcAft>
              <a:buFont typeface="Courier New" charset="0"/>
              <a:buChar char="o"/>
            </a:pPr>
            <a:r>
              <a:rPr lang="en-US" altLang="en-US" dirty="0">
                <a:latin typeface="Times New Roman" charset="0"/>
                <a:ea typeface="MS PGothic" charset="-128"/>
              </a:rPr>
              <a:t>High altitude </a:t>
            </a:r>
          </a:p>
          <a:p>
            <a:pPr marL="800100" lvl="1" indent="-342900">
              <a:spcBef>
                <a:spcPts val="600"/>
              </a:spcBef>
              <a:spcAft>
                <a:spcPts val="600"/>
              </a:spcAft>
              <a:buFont typeface="Courier New" charset="0"/>
              <a:buChar char="o"/>
            </a:pPr>
            <a:r>
              <a:rPr lang="en-US" altLang="en-US" dirty="0">
                <a:latin typeface="Times New Roman" charset="0"/>
                <a:ea typeface="MS PGothic" charset="-128"/>
              </a:rPr>
              <a:t>Diving injuries </a:t>
            </a:r>
          </a:p>
          <a:p>
            <a:pPr>
              <a:spcBef>
                <a:spcPts val="600"/>
              </a:spcBef>
              <a:spcAft>
                <a:spcPts val="600"/>
              </a:spcAft>
            </a:pPr>
            <a:r>
              <a:rPr lang="en-US" altLang="en-US" dirty="0">
                <a:latin typeface="Times New Roman" charset="0"/>
                <a:ea typeface="MS PGothic" charset="-128"/>
              </a:rPr>
              <a:t>• Electrical injury </a:t>
            </a:r>
          </a:p>
          <a:p>
            <a:pPr>
              <a:spcBef>
                <a:spcPts val="600"/>
              </a:spcBef>
              <a:spcAft>
                <a:spcPts val="600"/>
              </a:spcAft>
            </a:pPr>
            <a:r>
              <a:rPr lang="en-US" altLang="en-US" dirty="0">
                <a:latin typeface="Times New Roman" charset="0"/>
                <a:ea typeface="MS PGothic" charset="-128"/>
              </a:rPr>
              <a:t>• Radiation exposure </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601035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Signs and symptoms</a:t>
            </a:r>
            <a:endParaRPr lang="en-IN" altLang="en-US" dirty="0">
              <a:latin typeface="Times New Roman" charset="0"/>
              <a:ea typeface="MS PGothic" charset="-128"/>
            </a:endParaRPr>
          </a:p>
          <a:p>
            <a:r>
              <a:rPr lang="en-US" altLang="en-US" dirty="0">
                <a:latin typeface="Times New Roman" charset="0"/>
                <a:ea typeface="MS PGothic" charset="-128"/>
              </a:rPr>
              <a:t>       i.    Most frostbitten parts are hard and waxy.</a:t>
            </a:r>
            <a:endParaRPr lang="en-IN" altLang="en-US" dirty="0">
              <a:latin typeface="Times New Roman" charset="0"/>
              <a:ea typeface="MS PGothic" charset="-128"/>
            </a:endParaRPr>
          </a:p>
          <a:p>
            <a:r>
              <a:rPr lang="en-US" altLang="en-US" dirty="0">
                <a:latin typeface="Times New Roman" charset="0"/>
                <a:ea typeface="MS PGothic" charset="-128"/>
              </a:rPr>
              <a:t>       ii.   The injured part feels firm to frozen as you gently touch it.</a:t>
            </a:r>
            <a:endParaRPr lang="en-IN" altLang="en-US" dirty="0">
              <a:latin typeface="Times New Roman" charset="0"/>
              <a:ea typeface="MS PGothic" charset="-128"/>
            </a:endParaRPr>
          </a:p>
          <a:p>
            <a:r>
              <a:rPr lang="en-US" altLang="en-US" dirty="0">
                <a:latin typeface="Times New Roman" charset="0"/>
                <a:ea typeface="MS PGothic" charset="-128"/>
              </a:rPr>
              <a:t>       iii.  Blisters and swelling may be present.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58F0A26-9AF0-1042-A923-E9060376B650}" type="slidenum">
              <a:rPr lang="en-US" altLang="en-US" sz="1200"/>
              <a:pPr eaLnBrk="1" hangingPunct="1"/>
              <a:t>31</a:t>
            </a:fld>
            <a:endParaRPr lang="en-US" altLang="en-US" sz="1200" dirty="0"/>
          </a:p>
        </p:txBody>
      </p:sp>
    </p:spTree>
    <p:extLst>
      <p:ext uri="{BB962C8B-B14F-4D97-AF65-F5344CB8AC3E}">
        <p14:creationId xmlns:p14="http://schemas.microsoft.com/office/powerpoint/2010/main" val="357342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The depth of skin damage will vary.</a:t>
            </a:r>
            <a:endParaRPr lang="en-IN" altLang="en-US" dirty="0">
              <a:latin typeface="Times New Roman" charset="0"/>
              <a:ea typeface="MS PGothic" charset="-128"/>
            </a:endParaRPr>
          </a:p>
          <a:p>
            <a:r>
              <a:rPr lang="en-US" altLang="en-US" dirty="0">
                <a:latin typeface="Times New Roman" charset="0"/>
                <a:ea typeface="MS PGothic" charset="-128"/>
              </a:rPr>
              <a:t>        i.    With superficial frostbite, only the skin is frozen.</a:t>
            </a:r>
            <a:endParaRPr lang="en-IN" altLang="en-US" dirty="0">
              <a:latin typeface="Times New Roman" charset="0"/>
              <a:ea typeface="MS PGothic" charset="-128"/>
            </a:endParaRPr>
          </a:p>
          <a:p>
            <a:r>
              <a:rPr lang="en-US" altLang="en-US" dirty="0">
                <a:latin typeface="Times New Roman" charset="0"/>
                <a:ea typeface="MS PGothic" charset="-128"/>
              </a:rPr>
              <a:t>        ii.   With deep frostbite, deeper tissues are frozen.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46DF36E-46C2-5643-B397-EFB5D732B429}"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487187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Times New Roman"/>
                <a:ea typeface="Times New Roman"/>
              </a:rPr>
              <a:t>Lecture Outline</a:t>
            </a:r>
          </a:p>
          <a:p>
            <a:pPr>
              <a:defRPr/>
            </a:pPr>
            <a:endParaRPr lang="en-US" dirty="0">
              <a:latin typeface="Times New Roman"/>
              <a:ea typeface="Times New Roman"/>
            </a:endParaRPr>
          </a:p>
          <a:p>
            <a:pPr>
              <a:spcBef>
                <a:spcPts val="1800"/>
              </a:spcBef>
              <a:spcAft>
                <a:spcPts val="600"/>
              </a:spcAft>
              <a:defRPr/>
            </a:pPr>
            <a:r>
              <a:rPr lang="en-US" sz="2000" dirty="0">
                <a:latin typeface="Times New Roman"/>
                <a:ea typeface="Times New Roman"/>
              </a:rPr>
              <a:t>IV. Assessment of Cold Injuries</a:t>
            </a:r>
          </a:p>
          <a:p>
            <a:pPr>
              <a:defRPr/>
            </a:pPr>
            <a:r>
              <a:rPr lang="en-US" dirty="0"/>
              <a:t>A.    Management of hypothermia in the field, regardless of severity, consists of stabilizing the ABCs and preventing further heat loss.</a:t>
            </a:r>
            <a:endParaRPr lang="en-IN" b="1" dirty="0"/>
          </a:p>
          <a:p>
            <a:pPr>
              <a:defRPr/>
            </a:pPr>
            <a:r>
              <a:rPr lang="en-US" dirty="0"/>
              <a:t>B.    Scene size-up</a:t>
            </a:r>
            <a:endParaRPr lang="en-IN" b="1" dirty="0"/>
          </a:p>
          <a:p>
            <a:pPr>
              <a:defRPr/>
            </a:pPr>
            <a:r>
              <a:rPr lang="en-US" b="1" dirty="0"/>
              <a:t>       </a:t>
            </a:r>
            <a:r>
              <a:rPr lang="en-US" dirty="0"/>
              <a:t>1.    Note the environmental conditions.</a:t>
            </a:r>
            <a:endParaRPr lang="en-IN" dirty="0"/>
          </a:p>
          <a:p>
            <a:pPr>
              <a:defRPr/>
            </a:pPr>
            <a:r>
              <a:rPr lang="en-US" dirty="0"/>
              <a:t>              a.    Air temperature</a:t>
            </a:r>
            <a:endParaRPr lang="en-IN" dirty="0"/>
          </a:p>
          <a:p>
            <a:pPr>
              <a:defRPr/>
            </a:pPr>
            <a:r>
              <a:rPr lang="en-US" dirty="0"/>
              <a:t>              b.    Wind chill</a:t>
            </a:r>
            <a:endParaRPr lang="en-IN" dirty="0"/>
          </a:p>
          <a:p>
            <a:pPr>
              <a:defRPr/>
            </a:pPr>
            <a:r>
              <a:rPr lang="en-US" dirty="0"/>
              <a:t>              c.    Wet or dry</a:t>
            </a:r>
            <a:endParaRPr lang="en-IN" dirty="0"/>
          </a:p>
          <a:p>
            <a:pPr>
              <a:defRPr/>
            </a:pPr>
            <a:r>
              <a:rPr lang="en-US" dirty="0"/>
              <a:t>       2.    Ensure that the scene is safe for you and other responders.</a:t>
            </a:r>
            <a:endParaRPr lang="en-IN" dirty="0"/>
          </a:p>
          <a:p>
            <a:pPr>
              <a:defRPr/>
            </a:pPr>
            <a:r>
              <a:rPr lang="en-US" dirty="0"/>
              <a:t>              a.    Identify safety hazards such as icy roads, mud, or wet grass.</a:t>
            </a:r>
            <a:endParaRPr lang="en-IN" dirty="0"/>
          </a:p>
          <a:p>
            <a:pPr>
              <a:defRPr/>
            </a:pPr>
            <a:r>
              <a:rPr lang="en-US" dirty="0"/>
              <a:t>              b.    Use appropriate standard precautions.</a:t>
            </a:r>
            <a:endParaRPr lang="en-IN" dirty="0"/>
          </a:p>
          <a:p>
            <a:pPr>
              <a:defRPr/>
            </a:pPr>
            <a:endParaRPr lang="en-US" altLang="en-US" dirty="0">
              <a:latin typeface="Times New Roman" pitchFamily="1" charset="0"/>
              <a:ea typeface="+mn-ea"/>
            </a:endParaRPr>
          </a:p>
        </p:txBody>
      </p:sp>
    </p:spTree>
    <p:extLst>
      <p:ext uri="{BB962C8B-B14F-4D97-AF65-F5344CB8AC3E}">
        <p14:creationId xmlns:p14="http://schemas.microsoft.com/office/powerpoint/2010/main" val="600666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IN" altLang="en-US" dirty="0">
              <a:latin typeface="Times New Roman" charset="0"/>
              <a:ea typeface="MS PGothic" charset="-128"/>
            </a:endParaRPr>
          </a:p>
          <a:p>
            <a:r>
              <a:rPr lang="en-US" altLang="en-US" dirty="0">
                <a:latin typeface="Times New Roman" charset="0"/>
                <a:ea typeface="MS PGothic" charset="-128"/>
              </a:rPr>
              <a:t>3.    Look for indicators of the MOI.</a:t>
            </a:r>
            <a:endParaRPr lang="en-IN" altLang="en-US" dirty="0">
              <a:latin typeface="Times New Roman" charset="0"/>
              <a:ea typeface="MS PGothic" charset="-128"/>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4465DE7-EB28-3D4F-8345-0DF6C352E438}" type="slidenum">
              <a:rPr lang="en-US" altLang="en-US" sz="1200"/>
              <a:pPr eaLnBrk="1" hangingPunct="1"/>
              <a:t>34</a:t>
            </a:fld>
            <a:endParaRPr lang="en-US" altLang="en-US" sz="1200" dirty="0"/>
          </a:p>
        </p:txBody>
      </p:sp>
    </p:spTree>
    <p:extLst>
      <p:ext uri="{BB962C8B-B14F-4D97-AF65-F5344CB8AC3E}">
        <p14:creationId xmlns:p14="http://schemas.microsoft.com/office/powerpoint/2010/main" val="74803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r>
              <a:rPr lang="en-US" altLang="en-US" dirty="0">
                <a:latin typeface="Times New Roman" charset="0"/>
                <a:ea typeface="MS PGothic" charset="-128"/>
              </a:rPr>
              <a:t>C.    Primary assessment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Form a general impression.</a:t>
            </a:r>
            <a:endParaRPr lang="en-IN" altLang="en-US" dirty="0">
              <a:latin typeface="Times New Roman" charset="0"/>
              <a:ea typeface="MS PGothic" charset="-128"/>
            </a:endParaRPr>
          </a:p>
          <a:p>
            <a:r>
              <a:rPr lang="en-US" altLang="en-US" dirty="0">
                <a:latin typeface="Times New Roman" charset="0"/>
                <a:ea typeface="MS PGothic" charset="-128"/>
              </a:rPr>
              <a:t>               a.    Perform a rapid scan to determine whether a life threat exists and, if so, treat it.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the chief complaint is simply being cold, quickly assess the patient’s core temperature.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Evaluate the patient’s mental status quickly using the AVPU scale.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950743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2.    Airway, breathing, and circulation</a:t>
            </a:r>
            <a:endParaRPr lang="en-IN" altLang="en-US" dirty="0">
              <a:latin typeface="Times New Roman" charset="0"/>
              <a:ea typeface="MS PGothic" charset="-128"/>
            </a:endParaRPr>
          </a:p>
          <a:p>
            <a:r>
              <a:rPr lang="en-US" altLang="en-US" dirty="0">
                <a:latin typeface="Times New Roman" charset="0"/>
                <a:ea typeface="MS PGothic" charset="-128"/>
              </a:rPr>
              <a:t>       a.    If you believe the patient is in cardiac arrest, proceed directly to the circulation step by providing high-quality chest compressions, then address airway and breathing.</a:t>
            </a:r>
            <a:endParaRPr lang="en-IN" altLang="en-US" dirty="0">
              <a:latin typeface="Times New Roman" charset="0"/>
              <a:ea typeface="MS PGothic" charset="-128"/>
            </a:endParaRPr>
          </a:p>
          <a:p>
            <a:r>
              <a:rPr lang="en-US" altLang="en-US" dirty="0">
                <a:latin typeface="Times New Roman" charset="0"/>
                <a:ea typeface="MS PGothic" charset="-128"/>
              </a:rPr>
              <a:t>       b.    Ensure that the patient has an adequate airway and is breathing.</a:t>
            </a:r>
            <a:endParaRPr lang="en-IN" altLang="en-US" dirty="0">
              <a:latin typeface="Times New Roman" charset="0"/>
              <a:ea typeface="MS PGothic" charset="-128"/>
            </a:endParaRPr>
          </a:p>
          <a:p>
            <a:r>
              <a:rPr lang="en-US" altLang="en-US" dirty="0">
                <a:latin typeface="Times New Roman" charset="0"/>
                <a:ea typeface="MS PGothic" charset="-128"/>
              </a:rPr>
              <a:t>       c.    If your patient’s breathing is slow or shallow, ventilation with a bag-mask device may be necessary.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Warmed, humidified oxygen helps warm the patient from the inside out.</a:t>
            </a:r>
            <a:endParaRPr lang="en-IN" altLang="en-US" dirty="0">
              <a:latin typeface="Times New Roman" charset="0"/>
              <a:ea typeface="MS PGothic" charset="-128"/>
            </a:endParaRP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C6C0039-1944-B541-A160-48357791336F}"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862779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Palpate for a carotid pulse and wait for up to 60 seconds to decide if the patient is pulseless.</a:t>
            </a:r>
            <a:endParaRPr lang="en-IN" altLang="en-US" dirty="0">
              <a:latin typeface="Times New Roman" charset="0"/>
              <a:ea typeface="MS PGothic" charset="-128"/>
            </a:endParaRPr>
          </a:p>
          <a:p>
            <a:r>
              <a:rPr lang="en-US" altLang="en-US" dirty="0">
                <a:latin typeface="Times New Roman" charset="0"/>
                <a:ea typeface="MS PGothic" charset="-128"/>
              </a:rPr>
              <a:t>f.    The American Heart Association recommends that CPR be started on a patient who has no detectable pulse or breathing.</a:t>
            </a:r>
            <a:endParaRPr lang="en-IN" altLang="en-US" dirty="0">
              <a:latin typeface="Times New Roman" charset="0"/>
              <a:ea typeface="MS PGothic" charset="-128"/>
            </a:endParaRPr>
          </a:p>
          <a:p>
            <a:r>
              <a:rPr lang="en-US" altLang="en-US" dirty="0">
                <a:latin typeface="Times New Roman" charset="0"/>
                <a:ea typeface="MS PGothic" charset="-128"/>
              </a:rPr>
              <a:t>g.    Perfusion will be compromised based on the degree of cold the patient is experiencing.</a:t>
            </a:r>
            <a:endParaRPr lang="en-IN" altLang="en-US" dirty="0">
              <a:latin typeface="Times New Roman" charset="0"/>
              <a:ea typeface="MS PGothic" charset="-128"/>
            </a:endParaRPr>
          </a:p>
          <a:p>
            <a:r>
              <a:rPr lang="en-US" altLang="en-US" dirty="0">
                <a:latin typeface="Times New Roman" charset="0"/>
                <a:ea typeface="MS PGothic" charset="-128"/>
              </a:rPr>
              <a:t>h.    Bleeding may be difficult to find because of the slow-moving circulation and thick clothing.</a:t>
            </a:r>
            <a:endParaRPr lang="en-IN" altLang="en-US" dirty="0">
              <a:latin typeface="Times New Roman" charset="0"/>
              <a:ea typeface="MS PGothic" charset="-128"/>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70AB119-1714-6D41-A33D-D572A55AA34A}"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726568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Transport decision</a:t>
            </a:r>
            <a:endParaRPr lang="en-IN" altLang="en-US" dirty="0">
              <a:latin typeface="Times New Roman" charset="0"/>
              <a:ea typeface="MS PGothic" charset="-128"/>
            </a:endParaRPr>
          </a:p>
          <a:p>
            <a:r>
              <a:rPr lang="en-US" altLang="en-US" dirty="0">
                <a:latin typeface="Times New Roman" charset="0"/>
                <a:ea typeface="MS PGothic" charset="-128"/>
              </a:rPr>
              <a:t>       a.    Complications can include cardiac dysrhythmias and blood clotting abnormalities.</a:t>
            </a:r>
            <a:endParaRPr lang="en-IN" altLang="en-US" dirty="0">
              <a:latin typeface="Times New Roman" charset="0"/>
              <a:ea typeface="MS PGothic" charset="-128"/>
            </a:endParaRPr>
          </a:p>
          <a:p>
            <a:r>
              <a:rPr lang="en-US" altLang="en-US" dirty="0">
                <a:latin typeface="Times New Roman" charset="0"/>
                <a:ea typeface="MS PGothic" charset="-128"/>
              </a:rPr>
              <a:t>       b.    All patients with hypothermia require immediate transport.</a:t>
            </a:r>
            <a:endParaRPr lang="en-IN" altLang="en-US" dirty="0">
              <a:latin typeface="Times New Roman" charset="0"/>
              <a:ea typeface="MS PGothic" charset="-128"/>
            </a:endParaRPr>
          </a:p>
          <a:p>
            <a:r>
              <a:rPr lang="en-US" altLang="en-US" dirty="0">
                <a:latin typeface="Times New Roman" charset="0"/>
                <a:ea typeface="MS PGothic" charset="-128"/>
              </a:rPr>
              <a:t>       c.    Rough handling of a hypothermic patient may cause a cold, slow, weak heart to fibrillate and the patient to lose any pulse.</a:t>
            </a:r>
            <a:endParaRPr lang="en-IN" altLang="en-US" dirty="0">
              <a:latin typeface="Times New Roman" charset="0"/>
              <a:ea typeface="MS PGothic" charset="-128"/>
            </a:endParaRPr>
          </a:p>
          <a:p>
            <a:r>
              <a:rPr lang="en-US" altLang="en-US" dirty="0">
                <a:latin typeface="Times New Roman" charset="0"/>
                <a:ea typeface="MS PGothic" charset="-128"/>
              </a:rPr>
              <a:t>       d.    If transportation is delayed, protect the patient from further heat loss.</a:t>
            </a:r>
            <a:endParaRPr lang="en-IN" altLang="en-US" dirty="0">
              <a:latin typeface="Times New Roman" charset="0"/>
              <a:ea typeface="MS PGothic" charset="-128"/>
            </a:endParaRP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21F9A09-2DF7-BE45-BC72-3A6127DFD8E1}" type="slidenum">
              <a:rPr lang="en-US" altLang="en-US" sz="1200"/>
              <a:pPr eaLnBrk="1" hangingPunct="1"/>
              <a:t>38</a:t>
            </a:fld>
            <a:endParaRPr lang="en-US" altLang="en-US" sz="1200" dirty="0"/>
          </a:p>
        </p:txBody>
      </p:sp>
    </p:spTree>
    <p:extLst>
      <p:ext uri="{BB962C8B-B14F-4D97-AF65-F5344CB8AC3E}">
        <p14:creationId xmlns:p14="http://schemas.microsoft.com/office/powerpoint/2010/main" val="1634631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History taking</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Investigate the chief complaint.</a:t>
            </a:r>
            <a:endParaRPr lang="en-IN" altLang="en-US" dirty="0">
              <a:latin typeface="Times New Roman" charset="0"/>
              <a:ea typeface="MS PGothic" charset="-128"/>
            </a:endParaRPr>
          </a:p>
          <a:p>
            <a:r>
              <a:rPr lang="en-US" altLang="en-US" dirty="0">
                <a:latin typeface="Times New Roman" charset="0"/>
                <a:ea typeface="MS PGothic" charset="-128"/>
              </a:rPr>
              <a:t>               a.    Obtain a medical history.</a:t>
            </a:r>
            <a:endParaRPr lang="en-IN" altLang="en-US" dirty="0">
              <a:latin typeface="Times New Roman" charset="0"/>
              <a:ea typeface="MS PGothic" charset="-128"/>
            </a:endParaRPr>
          </a:p>
          <a:p>
            <a:r>
              <a:rPr lang="en-US" altLang="en-US" dirty="0">
                <a:latin typeface="Times New Roman" charset="0"/>
                <a:ea typeface="MS PGothic" charset="-128"/>
              </a:rPr>
              <a:t>               b.    Be alert for injury-specific signs and symptoms as well as any pertinent negatives.</a:t>
            </a:r>
            <a:endParaRPr lang="en-IN" altLang="en-US" dirty="0">
              <a:latin typeface="Times New Roman" charset="0"/>
              <a:ea typeface="MS PGothic" charset="-128"/>
            </a:endParaRPr>
          </a:p>
          <a:p>
            <a:r>
              <a:rPr lang="en-US" altLang="en-US" dirty="0">
                <a:latin typeface="Times New Roman" charset="0"/>
                <a:ea typeface="MS PGothic" charset="-128"/>
              </a:rPr>
              <a:t>         2.   SAMPLE history</a:t>
            </a:r>
            <a:endParaRPr lang="en-IN" altLang="en-US" dirty="0">
              <a:latin typeface="Times New Roman" charset="0"/>
              <a:ea typeface="MS PGothic" charset="-128"/>
            </a:endParaRPr>
          </a:p>
          <a:p>
            <a:r>
              <a:rPr lang="en-US" altLang="en-US" dirty="0">
                <a:latin typeface="Times New Roman" charset="0"/>
                <a:ea typeface="MS PGothic" charset="-128"/>
              </a:rPr>
              <a:t>               a.    If possible, find out how long your patient has been exposed to the cold environment.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Exposures may be short or prolonged.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Medications and underlying medical problems may have an impact on the way cold affects the patient’s metabolism.</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The patient’s last oral intake and what the patient was doing prior to the exposure will help to determine the severity of the cold problem.</a:t>
            </a:r>
            <a:endParaRPr lang="en-IN" altLang="en-US" dirty="0">
              <a:latin typeface="Times New Roman" charset="0"/>
              <a:ea typeface="MS PGothic" charset="-128"/>
            </a:endParaRPr>
          </a:p>
        </p:txBody>
      </p:sp>
    </p:spTree>
    <p:extLst>
      <p:ext uri="{BB962C8B-B14F-4D97-AF65-F5344CB8AC3E}">
        <p14:creationId xmlns:p14="http://schemas.microsoft.com/office/powerpoint/2010/main" val="500736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Secondary assessment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Physical examinations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  a.    Focus on the severity of hypothermia.</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Assess the areas of the body directly affected by cold exposure as well as the degree and extent of damage.</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S PGothic"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Pay special attention to skin temperatures, textures, and turgor.</a:t>
            </a:r>
          </a:p>
          <a:p>
            <a:endParaRPr lang="en-IN" altLang="en-US" dirty="0">
              <a:latin typeface="Times New Roman" charset="0"/>
              <a:ea typeface="MS PGothic" charset="-128"/>
            </a:endParaRPr>
          </a:p>
        </p:txBody>
      </p:sp>
    </p:spTree>
    <p:extLst>
      <p:ext uri="{BB962C8B-B14F-4D97-AF65-F5344CB8AC3E}">
        <p14:creationId xmlns:p14="http://schemas.microsoft.com/office/powerpoint/2010/main" val="2034334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a:t>
            </a:r>
          </a:p>
          <a:p>
            <a:pPr>
              <a:spcBef>
                <a:spcPts val="1800"/>
              </a:spcBef>
              <a:spcAft>
                <a:spcPts val="600"/>
              </a:spcAft>
            </a:pPr>
            <a:r>
              <a:rPr lang="en-US" altLang="en-US" sz="1800" dirty="0">
                <a:latin typeface="Times New Roman" charset="0"/>
                <a:ea typeface="MS PGothic" charset="-128"/>
              </a:rPr>
              <a:t> </a:t>
            </a:r>
          </a:p>
          <a:p>
            <a:pPr>
              <a:spcBef>
                <a:spcPts val="1800"/>
              </a:spcBef>
              <a:spcAft>
                <a:spcPts val="600"/>
              </a:spcAft>
              <a:buFontTx/>
              <a:buAutoNum type="romanUcPeriod"/>
            </a:pPr>
            <a:r>
              <a:rPr lang="en-US" altLang="en-US" sz="1800" dirty="0">
                <a:latin typeface="Times New Roman" charset="0"/>
                <a:ea typeface="MS PGothic" charset="-128"/>
              </a:rPr>
              <a:t> Introduction</a:t>
            </a:r>
          </a:p>
          <a:p>
            <a:r>
              <a:rPr lang="en-US" altLang="en-US" dirty="0">
                <a:latin typeface="Times New Roman" charset="0"/>
                <a:ea typeface="MS PGothic" charset="-128"/>
              </a:rPr>
              <a:t>A.    Environmental factors such as temperature and atmospheric pressure can overwhelm the body’s ability to cope with its surroundings.</a:t>
            </a:r>
            <a:endParaRPr lang="en-IN" altLang="en-US" b="1" dirty="0">
              <a:latin typeface="Times New Roman" charset="0"/>
              <a:ea typeface="MS PGothic" charset="-128"/>
            </a:endParaRPr>
          </a:p>
          <a:p>
            <a:r>
              <a:rPr lang="en-US" altLang="en-US" dirty="0">
                <a:latin typeface="Times New Roman" charset="0"/>
                <a:ea typeface="MS PGothic" charset="-128"/>
              </a:rPr>
              <a:t>B.    Medical emergencies can result.</a:t>
            </a:r>
            <a:endParaRPr lang="en-IN" altLang="en-US" b="1" dirty="0">
              <a:latin typeface="Times New Roman" charset="0"/>
              <a:ea typeface="MS PGothic" charset="-128"/>
            </a:endParaRPr>
          </a:p>
          <a:p>
            <a:pPr marL="228600" indent="-228600">
              <a:buAutoNum type="alphaUcPeriod" startAt="3"/>
            </a:pPr>
            <a:r>
              <a:rPr lang="en-US" altLang="en-US" dirty="0">
                <a:latin typeface="Times New Roman" charset="0"/>
                <a:ea typeface="MS PGothic" charset="-128"/>
              </a:rPr>
              <a:t>  Certain populations are at higher risk:</a:t>
            </a:r>
            <a:endParaRPr lang="en-IN" altLang="en-US" b="1" dirty="0">
              <a:latin typeface="Times New Roman" charset="0"/>
              <a:ea typeface="MS PGothic" charset="-128"/>
            </a:endParaRPr>
          </a:p>
          <a:p>
            <a:pPr marL="0" indent="0">
              <a:buNone/>
            </a:pPr>
            <a:r>
              <a:rPr lang="en-US" altLang="en-US" b="1" dirty="0">
                <a:latin typeface="Times New Roman" charset="0"/>
                <a:ea typeface="MS PGothic" charset="-128"/>
              </a:rPr>
              <a:t>       </a:t>
            </a:r>
            <a:r>
              <a:rPr lang="en-US" altLang="en-US" dirty="0">
                <a:latin typeface="Times New Roman" charset="0"/>
                <a:ea typeface="MS PGothic" charset="-128"/>
              </a:rPr>
              <a:t>1.   Children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2.   Older people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3.   People with chronic illnesses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4.   Young adults who overexert themselves</a:t>
            </a:r>
            <a:endParaRPr lang="en-IN" altLang="en-US" dirty="0">
              <a:latin typeface="Times New Roman" charset="0"/>
              <a:ea typeface="MS PGothic" charset="-128"/>
            </a:endParaRPr>
          </a:p>
        </p:txBody>
      </p:sp>
    </p:spTree>
    <p:extLst>
      <p:ext uri="{BB962C8B-B14F-4D97-AF65-F5344CB8AC3E}">
        <p14:creationId xmlns:p14="http://schemas.microsoft.com/office/powerpoint/2010/main" val="1990207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2.    Vital signs</a:t>
            </a:r>
            <a:endParaRPr lang="en-IN" altLang="en-US" dirty="0">
              <a:latin typeface="Times New Roman" charset="0"/>
              <a:ea typeface="MS PGothic" charset="-128"/>
            </a:endParaRPr>
          </a:p>
          <a:p>
            <a:r>
              <a:rPr lang="en-US" altLang="en-US" dirty="0">
                <a:latin typeface="Times New Roman" charset="0"/>
                <a:ea typeface="MS PGothic" charset="-128"/>
              </a:rPr>
              <a:t>        a.    May be altered by the effects of hypothermia and can be an indicator of its severity.</a:t>
            </a:r>
            <a:endParaRPr lang="en-IN" altLang="en-US" dirty="0">
              <a:latin typeface="Times New Roman" charset="0"/>
              <a:ea typeface="MS PGothic" charset="-128"/>
            </a:endParaRPr>
          </a:p>
          <a:p>
            <a:r>
              <a:rPr lang="en-US" altLang="en-US" dirty="0">
                <a:latin typeface="Times New Roman" charset="0"/>
                <a:ea typeface="MS PGothic" charset="-128"/>
              </a:rPr>
              <a:t>        b.    Respirations may be slow and shallow, resulting in low oxygen levels in the body.</a:t>
            </a:r>
            <a:endParaRPr lang="en-IN" altLang="en-US" dirty="0">
              <a:latin typeface="Times New Roman" charset="0"/>
              <a:ea typeface="MS PGothic" charset="-128"/>
            </a:endParaRPr>
          </a:p>
          <a:p>
            <a:r>
              <a:rPr lang="en-US" altLang="en-US" dirty="0">
                <a:latin typeface="Times New Roman" charset="0"/>
                <a:ea typeface="MS PGothic" charset="-128"/>
              </a:rPr>
              <a:t>        c.    Low blood pressure and a slow pulse also indicate moderate to severe hypothermia.</a:t>
            </a:r>
            <a:endParaRPr lang="en-IN" altLang="en-US" dirty="0">
              <a:latin typeface="Times New Roman" charset="0"/>
              <a:ea typeface="MS PGothic" charset="-128"/>
            </a:endParaRPr>
          </a:p>
          <a:p>
            <a:r>
              <a:rPr lang="en-US" altLang="en-US" dirty="0">
                <a:latin typeface="Times New Roman" charset="0"/>
                <a:ea typeface="MS PGothic" charset="-128"/>
              </a:rPr>
              <a:t>        d.    Evaluate for changes in mental status using the AVPU scale.</a:t>
            </a:r>
            <a:endParaRPr lang="en-IN" altLang="en-US" dirty="0">
              <a:latin typeface="Times New Roman" charset="0"/>
              <a:ea typeface="MS PGothic" charset="-128"/>
            </a:endParaRP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864F8DB-DE89-9646-8269-94A28D4926B1}" type="slidenum">
              <a:rPr lang="en-US" altLang="en-US" sz="1200"/>
              <a:pPr eaLnBrk="1" hangingPunct="1"/>
              <a:t>41</a:t>
            </a:fld>
            <a:endParaRPr lang="en-US" altLang="en-US" sz="1200" dirty="0"/>
          </a:p>
        </p:txBody>
      </p:sp>
    </p:spTree>
    <p:extLst>
      <p:ext uri="{BB962C8B-B14F-4D97-AF65-F5344CB8AC3E}">
        <p14:creationId xmlns:p14="http://schemas.microsoft.com/office/powerpoint/2010/main" val="965503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Determine a core body temperature using a hypothermia thermometer, based on local protocol.</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73BFFD-D07B-9648-AF7E-74EF8BC23F6E}" type="slidenum">
              <a:rPr lang="en-US" altLang="en-US" sz="1200"/>
              <a:pPr eaLnBrk="1" hangingPunct="1"/>
              <a:t>42</a:t>
            </a:fld>
            <a:endParaRPr lang="en-US" altLang="en-US" sz="1200" dirty="0"/>
          </a:p>
        </p:txBody>
      </p:sp>
    </p:spTree>
    <p:extLst>
      <p:ext uri="{BB962C8B-B14F-4D97-AF65-F5344CB8AC3E}">
        <p14:creationId xmlns:p14="http://schemas.microsoft.com/office/powerpoint/2010/main" val="828786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F.    Reassessment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Repeat the primary assessment.</a:t>
            </a:r>
            <a:endParaRPr lang="en-IN" altLang="en-US" dirty="0">
              <a:latin typeface="Times New Roman" charset="0"/>
              <a:ea typeface="MS PGothic" charset="-128"/>
            </a:endParaRPr>
          </a:p>
          <a:p>
            <a:r>
              <a:rPr lang="en-US" altLang="en-US" dirty="0">
                <a:latin typeface="Times New Roman" charset="0"/>
                <a:ea typeface="MS PGothic" charset="-128"/>
              </a:rPr>
              <a:t>       2.    Reassess vital signs and the chief complaint.</a:t>
            </a:r>
            <a:endParaRPr lang="en-IN" altLang="en-US" dirty="0">
              <a:latin typeface="Times New Roman" charset="0"/>
              <a:ea typeface="MS PGothic" charset="-128"/>
            </a:endParaRPr>
          </a:p>
          <a:p>
            <a:r>
              <a:rPr lang="en-US" altLang="en-US" dirty="0">
                <a:latin typeface="Times New Roman" charset="0"/>
                <a:ea typeface="MS PGothic" charset="-128"/>
              </a:rPr>
              <a:t>       3.    Monitor the patient’s level of consciousness and vital signs.</a:t>
            </a:r>
            <a:endParaRPr lang="en-IN" altLang="en-US" dirty="0">
              <a:latin typeface="Times New Roman" charset="0"/>
              <a:ea typeface="MS PGothic" charset="-128"/>
            </a:endParaRPr>
          </a:p>
          <a:p>
            <a:r>
              <a:rPr lang="en-US" altLang="en-US" dirty="0">
                <a:latin typeface="Times New Roman" charset="0"/>
                <a:ea typeface="MS PGothic" charset="-128"/>
              </a:rPr>
              <a:t>       4.    Rewarming can lead to cardiac dysrhythmias.</a:t>
            </a:r>
            <a:endParaRPr lang="en-IN" altLang="en-US" dirty="0">
              <a:latin typeface="Times New Roman" charset="0"/>
              <a:ea typeface="MS PGothic" charset="-128"/>
            </a:endParaRPr>
          </a:p>
        </p:txBody>
      </p:sp>
    </p:spTree>
    <p:extLst>
      <p:ext uri="{BB962C8B-B14F-4D97-AF65-F5344CB8AC3E}">
        <p14:creationId xmlns:p14="http://schemas.microsoft.com/office/powerpoint/2010/main" val="8423762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6.    Communication and documentation</a:t>
            </a:r>
            <a:endParaRPr lang="en-IN" altLang="en-US" dirty="0">
              <a:latin typeface="Times New Roman" charset="0"/>
              <a:ea typeface="MS PGothic" charset="-128"/>
            </a:endParaRPr>
          </a:p>
          <a:p>
            <a:r>
              <a:rPr lang="en-US" altLang="en-US" dirty="0">
                <a:latin typeface="Times New Roman" charset="0"/>
                <a:ea typeface="MS PGothic" charset="-128"/>
              </a:rPr>
              <a:t>       a.    Communicate all of the information you have gathered to the receiving facility.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603EE9A-F00B-9B47-B1C9-4C59376851A2}" type="slidenum">
              <a:rPr lang="en-US" altLang="en-US" sz="1200"/>
              <a:pPr eaLnBrk="1" hangingPunct="1"/>
              <a:t>44</a:t>
            </a:fld>
            <a:endParaRPr lang="en-US" altLang="en-US" sz="1200" dirty="0"/>
          </a:p>
        </p:txBody>
      </p:sp>
    </p:spTree>
    <p:extLst>
      <p:ext uri="{BB962C8B-B14F-4D97-AF65-F5344CB8AC3E}">
        <p14:creationId xmlns:p14="http://schemas.microsoft.com/office/powerpoint/2010/main" val="679218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V. General Management of Cold Emergencies</a:t>
            </a:r>
          </a:p>
          <a:p>
            <a:r>
              <a:rPr lang="en-US" altLang="en-US" dirty="0">
                <a:latin typeface="Times New Roman" charset="0"/>
                <a:ea typeface="MS PGothic" charset="-128"/>
              </a:rPr>
              <a:t>A.    Move the patient from the cold environment to prevent further heat loss.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To prevent further damage to the feet, do not allow the patient to walk.</a:t>
            </a:r>
            <a:endParaRPr lang="en-IN" altLang="en-US" dirty="0">
              <a:latin typeface="Times New Roman" charset="0"/>
              <a:ea typeface="MS PGothic" charset="-128"/>
            </a:endParaRPr>
          </a:p>
          <a:p>
            <a:r>
              <a:rPr lang="en-US" altLang="en-US" dirty="0">
                <a:latin typeface="Times New Roman" charset="0"/>
                <a:ea typeface="MS PGothic" charset="-128"/>
              </a:rPr>
              <a:t>       2.    Remove any wet clothing and place dry blankets over and under the patient.</a:t>
            </a:r>
            <a:endParaRPr lang="en-IN" altLang="en-US" dirty="0">
              <a:latin typeface="Times New Roman" charset="0"/>
              <a:ea typeface="MS PGothic" charset="-128"/>
            </a:endParaRPr>
          </a:p>
        </p:txBody>
      </p:sp>
    </p:spTree>
    <p:extLst>
      <p:ext uri="{BB962C8B-B14F-4D97-AF65-F5344CB8AC3E}">
        <p14:creationId xmlns:p14="http://schemas.microsoft.com/office/powerpoint/2010/main" val="1741342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If available, give the patient warm, humidified oxygen.</a:t>
            </a:r>
            <a:endParaRPr lang="en-IN" altLang="en-US" dirty="0">
              <a:latin typeface="Times New Roman" charset="0"/>
              <a:ea typeface="MS PGothic" charset="-128"/>
            </a:endParaRPr>
          </a:p>
          <a:p>
            <a:r>
              <a:rPr lang="en-US" altLang="en-US" dirty="0">
                <a:latin typeface="Times New Roman" charset="0"/>
                <a:ea typeface="MS PGothic" charset="-128"/>
              </a:rPr>
              <a:t>4.    Handle the patient gently.</a:t>
            </a:r>
            <a:endParaRPr lang="en-IN" altLang="en-US" dirty="0">
              <a:latin typeface="Times New Roman" charset="0"/>
              <a:ea typeface="MS PGothic" charset="-128"/>
            </a:endParaRPr>
          </a:p>
          <a:p>
            <a:r>
              <a:rPr lang="en-US" altLang="en-US" dirty="0">
                <a:latin typeface="Times New Roman" charset="0"/>
                <a:ea typeface="MS PGothic" charset="-128"/>
              </a:rPr>
              <a:t>5.    Do not massage the extremities.</a:t>
            </a:r>
            <a:endParaRPr lang="en-IN" altLang="en-US" dirty="0">
              <a:latin typeface="Times New Roman" charset="0"/>
              <a:ea typeface="MS PGothic" charset="-128"/>
            </a:endParaRPr>
          </a:p>
          <a:p>
            <a:r>
              <a:rPr lang="en-US" altLang="en-US" dirty="0">
                <a:latin typeface="Times New Roman" charset="0"/>
                <a:ea typeface="MS PGothic" charset="-128"/>
              </a:rPr>
              <a:t>6.    Do not allow the patient to eat or use any stimulants (eg, coffee, tea, soda, or tobacco)</a:t>
            </a:r>
            <a:endParaRPr lang="en-IN" altLang="en-US" dirty="0">
              <a:latin typeface="Times New Roman" charset="0"/>
              <a:ea typeface="MS PGothic" charset="-128"/>
            </a:endParaRPr>
          </a:p>
        </p:txBody>
      </p:sp>
    </p:spTree>
    <p:extLst>
      <p:ext uri="{BB962C8B-B14F-4D97-AF65-F5344CB8AC3E}">
        <p14:creationId xmlns:p14="http://schemas.microsoft.com/office/powerpoint/2010/main" val="8311300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r>
              <a:rPr lang="en-US" altLang="en-US" dirty="0">
                <a:latin typeface="Times New Roman" charset="0"/>
                <a:ea typeface="MS PGothic" charset="-128"/>
              </a:rPr>
              <a:t>B.    Mild hypothermia</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Patient is alert, shivering, and responds appropriately.</a:t>
            </a:r>
            <a:endParaRPr lang="en-IN" altLang="en-US" dirty="0">
              <a:latin typeface="Times New Roman" charset="0"/>
              <a:ea typeface="MS PGothic" charset="-128"/>
            </a:endParaRPr>
          </a:p>
          <a:p>
            <a:r>
              <a:rPr lang="en-US" altLang="en-US" dirty="0">
                <a:latin typeface="Times New Roman" charset="0"/>
                <a:ea typeface="MS PGothic" charset="-128"/>
              </a:rPr>
              <a:t>       2.    Treatment involves passive rewarming</a:t>
            </a:r>
            <a:endParaRPr lang="en-IN" altLang="en-US" dirty="0">
              <a:latin typeface="Times New Roman" charset="0"/>
              <a:ea typeface="MS PGothic" charset="-128"/>
            </a:endParaRPr>
          </a:p>
          <a:p>
            <a:r>
              <a:rPr lang="en-US" altLang="en-US" dirty="0">
                <a:latin typeface="Times New Roman" charset="0"/>
                <a:ea typeface="MS PGothic" charset="-128"/>
              </a:rPr>
              <a:t>              a.    Place the patient in a warm environment and remove wet clothing.</a:t>
            </a:r>
            <a:endParaRPr lang="en-IN" altLang="en-US" dirty="0">
              <a:latin typeface="Times New Roman" charset="0"/>
              <a:ea typeface="MS PGothic" charset="-128"/>
            </a:endParaRPr>
          </a:p>
          <a:p>
            <a:r>
              <a:rPr lang="en-US" altLang="en-US" dirty="0">
                <a:latin typeface="Times New Roman" charset="0"/>
                <a:ea typeface="MS PGothic" charset="-128"/>
              </a:rPr>
              <a:t>              b.    Apply heat packs or hot water bottles to the groin, axillary, and cervical regions.</a:t>
            </a:r>
            <a:endParaRPr lang="en-IN" altLang="en-US" dirty="0">
              <a:latin typeface="Times New Roman" charset="0"/>
              <a:ea typeface="MS PGothic" charset="-128"/>
            </a:endParaRPr>
          </a:p>
          <a:p>
            <a:r>
              <a:rPr lang="en-US" altLang="en-US" dirty="0">
                <a:latin typeface="Times New Roman" charset="0"/>
                <a:ea typeface="MS PGothic" charset="-128"/>
              </a:rPr>
              <a:t>              c.    Turn up the heat to high in the patient compartment of the ambulance.</a:t>
            </a:r>
            <a:endParaRPr lang="en-IN" altLang="en-US" dirty="0">
              <a:latin typeface="Times New Roman" charset="0"/>
              <a:ea typeface="MS PGothic" charset="-128"/>
            </a:endParaRPr>
          </a:p>
          <a:p>
            <a:r>
              <a:rPr lang="en-US" altLang="en-US" dirty="0">
                <a:latin typeface="Times New Roman" charset="0"/>
                <a:ea typeface="MS PGothic" charset="-128"/>
              </a:rPr>
              <a:t>              d.    Give warm fluids by mouth (if the patient can swallow).</a:t>
            </a:r>
            <a:endParaRPr lang="en-IN" altLang="en-US" dirty="0">
              <a:latin typeface="Times New Roman" charset="0"/>
              <a:ea typeface="MS PGothic" charset="-128"/>
            </a:endParaRP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C9C238-C4B9-D24E-8A97-6B10A08E44D9}"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569093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Moderate or severe hypothermia</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Do not try to actively rewarm the patient—rewarming may cause a fatal cardiac dysrhythmia.</a:t>
            </a:r>
            <a:endParaRPr lang="en-IN" altLang="en-US" dirty="0">
              <a:latin typeface="Times New Roman" charset="0"/>
              <a:ea typeface="MS PGothic" charset="-128"/>
            </a:endParaRPr>
          </a:p>
          <a:p>
            <a:r>
              <a:rPr lang="en-US" altLang="en-US" dirty="0">
                <a:latin typeface="Times New Roman" charset="0"/>
                <a:ea typeface="MS PGothic" charset="-128"/>
              </a:rPr>
              <a:t>        2.    Local protocols may dictate the appropriate type of rewarming strategies based on the patient’s body temperature.</a:t>
            </a:r>
            <a:endParaRPr lang="en-IN" altLang="en-US" dirty="0">
              <a:latin typeface="Times New Roman" charset="0"/>
              <a:ea typeface="MS PGothic" charset="-128"/>
            </a:endParaRPr>
          </a:p>
          <a:p>
            <a:r>
              <a:rPr lang="en-US" altLang="en-US" dirty="0">
                <a:latin typeface="Times New Roman" charset="0"/>
                <a:ea typeface="MS PGothic" charset="-128"/>
              </a:rPr>
              <a:t>        3.    The goal is to prevent further heat loss.</a:t>
            </a:r>
            <a:endParaRPr lang="en-IN" altLang="en-US" dirty="0">
              <a:latin typeface="Times New Roman" charset="0"/>
              <a:ea typeface="MS PGothic" charset="-128"/>
            </a:endParaRPr>
          </a:p>
          <a:p>
            <a:r>
              <a:rPr lang="en-US" altLang="en-US" dirty="0">
                <a:latin typeface="Times New Roman" charset="0"/>
                <a:ea typeface="MS PGothic" charset="-128"/>
              </a:rPr>
              <a:t>        4.    Remove the patient immediately from the cold environment.</a:t>
            </a:r>
            <a:endParaRPr lang="en-IN" altLang="en-US" dirty="0">
              <a:latin typeface="Times New Roman" charset="0"/>
              <a:ea typeface="MS PGothic" charset="-128"/>
            </a:endParaRPr>
          </a:p>
          <a:p>
            <a:r>
              <a:rPr lang="en-US" altLang="en-US" dirty="0">
                <a:latin typeface="Times New Roman" charset="0"/>
                <a:ea typeface="MS PGothic" charset="-128"/>
              </a:rPr>
              <a:t>        5.    Remove wet clothing.</a:t>
            </a:r>
            <a:endParaRPr lang="en-IN" altLang="en-US" dirty="0">
              <a:latin typeface="Times New Roman" charset="0"/>
              <a:ea typeface="MS PGothic" charset="-128"/>
            </a:endParaRPr>
          </a:p>
          <a:p>
            <a:r>
              <a:rPr lang="en-US" altLang="en-US" dirty="0">
                <a:latin typeface="Times New Roman" charset="0"/>
                <a:ea typeface="MS PGothic" charset="-128"/>
              </a:rPr>
              <a:t>        6.    Cover the patient with a blanket and transport.</a:t>
            </a:r>
            <a:endParaRPr lang="en-IN" altLang="en-US" dirty="0">
              <a:latin typeface="Times New Roman" charset="0"/>
              <a:ea typeface="MS PGothic" charset="-128"/>
            </a:endParaRPr>
          </a:p>
          <a:p>
            <a:r>
              <a:rPr lang="en-US" altLang="en-US" dirty="0">
                <a:latin typeface="Times New Roman" charset="0"/>
                <a:ea typeface="MS PGothic" charset="-128"/>
              </a:rPr>
              <a:t>        7.    Handle the patient gently to decrease the risk of ventricular fibrillation.</a:t>
            </a:r>
            <a:endParaRPr lang="en-IN" altLang="en-US" dirty="0">
              <a:latin typeface="Times New Roman" charset="0"/>
              <a:ea typeface="MS PGothic" charset="-128"/>
            </a:endParaRPr>
          </a:p>
          <a:p>
            <a:r>
              <a:rPr lang="en-US" altLang="en-US" dirty="0">
                <a:latin typeface="Times New Roman" charset="0"/>
                <a:ea typeface="MS PGothic" charset="-128"/>
              </a:rPr>
              <a:t>        8.    If you cannot get the patient out of the cold immediately:</a:t>
            </a:r>
            <a:endParaRPr lang="en-IN" altLang="en-US" dirty="0">
              <a:latin typeface="Times New Roman" charset="0"/>
              <a:ea typeface="MS PGothic" charset="-128"/>
            </a:endParaRPr>
          </a:p>
          <a:p>
            <a:r>
              <a:rPr lang="en-US" altLang="en-US" dirty="0">
                <a:latin typeface="Times New Roman" charset="0"/>
                <a:ea typeface="MS PGothic" charset="-128"/>
              </a:rPr>
              <a:t>               a.    Move the patient out of the wind and away from contact with any object that will conduct heat away from the body.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Place blankets and a waterproof protective cover on the patient.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Cover the head and neck with a towel.</a:t>
            </a:r>
            <a:endParaRPr lang="en-IN" altLang="en-US" dirty="0">
              <a:latin typeface="Times New Roman" charset="0"/>
              <a:ea typeface="MS PGothic" charset="-128"/>
            </a:endParaRPr>
          </a:p>
          <a:p>
            <a:r>
              <a:rPr lang="en-US" altLang="en-US" dirty="0">
                <a:latin typeface="Times New Roman" charset="0"/>
                <a:ea typeface="MS PGothic" charset="-128"/>
              </a:rPr>
              <a:t>       9.    Always remember that even an unresponsive patient may be able to hear you.</a:t>
            </a:r>
            <a:endParaRPr lang="en-IN" altLang="en-US" dirty="0">
              <a:latin typeface="Times New Roman" charset="0"/>
              <a:ea typeface="MS PGothic" charset="-128"/>
            </a:endParaRP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73E0EE-0FC7-9848-8FA8-F0FD41892AA7}" type="slidenum">
              <a:rPr lang="en-US" altLang="en-US" sz="1200"/>
              <a:pPr eaLnBrk="1" hangingPunct="1"/>
              <a:t>48</a:t>
            </a:fld>
            <a:endParaRPr lang="en-US" altLang="en-US" sz="1200" dirty="0"/>
          </a:p>
        </p:txBody>
      </p:sp>
    </p:spTree>
    <p:extLst>
      <p:ext uri="{BB962C8B-B14F-4D97-AF65-F5344CB8AC3E}">
        <p14:creationId xmlns:p14="http://schemas.microsoft.com/office/powerpoint/2010/main" val="654513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Emergency care of local cold injuries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Includes the following steps:</a:t>
            </a:r>
            <a:endParaRPr lang="en-IN" altLang="en-US" dirty="0">
              <a:latin typeface="Times New Roman" charset="0"/>
              <a:ea typeface="MS PGothic" charset="-128"/>
            </a:endParaRPr>
          </a:p>
          <a:p>
            <a:r>
              <a:rPr lang="en-US" altLang="en-US" dirty="0">
                <a:latin typeface="Times New Roman" charset="0"/>
                <a:ea typeface="MS PGothic" charset="-128"/>
              </a:rPr>
              <a:t>               a.    Remove the patient from further exposure to the cold.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Handle the injured part gently and protect it from further injury.</a:t>
            </a:r>
            <a:endParaRPr lang="en-IN" altLang="en-US" dirty="0">
              <a:latin typeface="Times New Roman" charset="0"/>
              <a:ea typeface="MS PGothic" charset="-128"/>
            </a:endParaRPr>
          </a:p>
          <a:p>
            <a:r>
              <a:rPr lang="en-US" altLang="en-US" dirty="0">
                <a:latin typeface="Times New Roman" charset="0"/>
                <a:ea typeface="MS PGothic" charset="-128"/>
              </a:rPr>
              <a:t>               c.    Remove any wet or restricting clothing from the patient, especially over the injured part.</a:t>
            </a:r>
            <a:endParaRPr lang="en-IN" altLang="en-US" dirty="0">
              <a:latin typeface="Times New Roman" charset="0"/>
              <a:ea typeface="MS PGothic" charset="-128"/>
            </a:endParaRP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3EED37-4BCC-344D-B964-52F1951EEB7F}" type="slidenum">
              <a:rPr lang="en-US" altLang="en-US" sz="1200"/>
              <a:pPr eaLnBrk="1" hangingPunct="1"/>
              <a:t>49</a:t>
            </a:fld>
            <a:endParaRPr lang="en-US" altLang="en-US" sz="1200" dirty="0"/>
          </a:p>
        </p:txBody>
      </p:sp>
    </p:spTree>
    <p:extLst>
      <p:ext uri="{BB962C8B-B14F-4D97-AF65-F5344CB8AC3E}">
        <p14:creationId xmlns:p14="http://schemas.microsoft.com/office/powerpoint/2010/main" val="989171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2.    If there is no chance of reinjury or if transport to the ED will be significantly delayed, consider active rewarming if local protocols allow.</a:t>
            </a:r>
            <a:endParaRPr lang="en-IN" altLang="en-US" dirty="0">
              <a:latin typeface="Times New Roman" charset="0"/>
              <a:ea typeface="MS PGothic" charset="-128"/>
            </a:endParaRPr>
          </a:p>
          <a:p>
            <a:r>
              <a:rPr lang="en-US" altLang="en-US" dirty="0">
                <a:latin typeface="Times New Roman" charset="0"/>
                <a:ea typeface="MS PGothic" charset="-128"/>
              </a:rPr>
              <a:t>       a.    Consult medical control if available.</a:t>
            </a:r>
            <a:endParaRPr lang="en-IN" altLang="en-US" dirty="0">
              <a:latin typeface="Times New Roman" charset="0"/>
              <a:ea typeface="MS PGothic" charset="-128"/>
            </a:endParaRPr>
          </a:p>
          <a:p>
            <a:r>
              <a:rPr lang="en-US" altLang="en-US" dirty="0">
                <a:latin typeface="Times New Roman" charset="0"/>
                <a:ea typeface="MS PGothic" charset="-128"/>
              </a:rPr>
              <a:t>       b.    With frostnip, contact with a warm object may be all that is needed.</a:t>
            </a:r>
            <a:endParaRPr lang="en-IN" altLang="en-US" dirty="0">
              <a:latin typeface="Times New Roman" charset="0"/>
              <a:ea typeface="MS PGothic" charset="-128"/>
            </a:endParaRPr>
          </a:p>
          <a:p>
            <a:r>
              <a:rPr lang="en-US" altLang="en-US" dirty="0">
                <a:latin typeface="Times New Roman" charset="0"/>
                <a:ea typeface="MS PGothic" charset="-128"/>
              </a:rPr>
              <a:t>       c.     Immersion foot, remove wet shoes, boots, and socks.</a:t>
            </a:r>
            <a:endParaRPr lang="en-IN" altLang="en-US" dirty="0">
              <a:latin typeface="Times New Roman" charset="0"/>
              <a:ea typeface="MS PGothic" charset="-128"/>
            </a:endParaRPr>
          </a:p>
          <a:p>
            <a:r>
              <a:rPr lang="en-US" altLang="en-US" dirty="0">
                <a:latin typeface="Times New Roman" charset="0"/>
                <a:ea typeface="MS PGothic" charset="-128"/>
              </a:rPr>
              <a:t>               i.    Rewarm the foot gradually, protecting it from further cold exposure.</a:t>
            </a:r>
            <a:endParaRPr lang="en-IN" altLang="en-US" dirty="0">
              <a:latin typeface="Times New Roman" charset="0"/>
              <a:ea typeface="MS PGothic" charset="-128"/>
            </a:endParaRPr>
          </a:p>
          <a:p>
            <a:r>
              <a:rPr lang="en-US" altLang="en-US" dirty="0">
                <a:latin typeface="Times New Roman" charset="0"/>
                <a:ea typeface="MS PGothic" charset="-128"/>
              </a:rPr>
              <a:t>               ii.   Cover the affected loosely with a dry, sterile dressing.</a:t>
            </a:r>
            <a:endParaRPr lang="en-IN" altLang="en-US" dirty="0">
              <a:latin typeface="Times New Roman" charset="0"/>
              <a:ea typeface="MS PGothic" charset="-128"/>
            </a:endParaRPr>
          </a:p>
          <a:p>
            <a:r>
              <a:rPr lang="en-US" altLang="en-US" dirty="0">
                <a:latin typeface="Times New Roman" charset="0"/>
                <a:ea typeface="MS PGothic" charset="-128"/>
              </a:rPr>
              <a:t>               iii.   Never rub or massage injured tissues; rubbing can cause further damage.</a:t>
            </a:r>
            <a:endParaRPr lang="en-IN" altLang="en-US" dirty="0">
              <a:latin typeface="Times New Roman" charset="0"/>
              <a:ea typeface="MS PGothic" charset="-128"/>
            </a:endParaRPr>
          </a:p>
          <a:p>
            <a:r>
              <a:rPr lang="en-US" altLang="en-US" dirty="0">
                <a:latin typeface="Times New Roman" charset="0"/>
                <a:ea typeface="MS PGothic" charset="-128"/>
              </a:rPr>
              <a:t>               iv.   Do not re-expose the injury to cold.</a:t>
            </a:r>
            <a:endParaRPr lang="en-IN" altLang="en-US" dirty="0">
              <a:latin typeface="Times New Roman" charset="0"/>
              <a:ea typeface="MS PGothic" charset="-128"/>
            </a:endParaRPr>
          </a:p>
          <a:p>
            <a:r>
              <a:rPr lang="en-US" altLang="en-US" dirty="0">
                <a:latin typeface="Times New Roman" charset="0"/>
                <a:ea typeface="MS PGothic" charset="-128"/>
              </a:rPr>
              <a:t>        d.    Late or deep cold injury (frostbite):</a:t>
            </a:r>
          </a:p>
          <a:p>
            <a:r>
              <a:rPr lang="en-US" altLang="en-US" dirty="0">
                <a:latin typeface="Times New Roman" charset="0"/>
                <a:ea typeface="MS PGothic" charset="-128"/>
              </a:rPr>
              <a:t>               i.   Remove any jewelry from the injured part.</a:t>
            </a:r>
            <a:endParaRPr lang="en-IN" altLang="en-US" dirty="0">
              <a:latin typeface="Times New Roman" charset="0"/>
              <a:ea typeface="MS PGothic" charset="-128"/>
            </a:endParaRPr>
          </a:p>
          <a:p>
            <a:r>
              <a:rPr lang="en-US" altLang="en-US" dirty="0">
                <a:latin typeface="Times New Roman" charset="0"/>
                <a:ea typeface="MS PGothic" charset="-128"/>
              </a:rPr>
              <a:t>               ii.  Cover the injury loosely with a dry, sterile dressing.</a:t>
            </a:r>
            <a:endParaRPr lang="en-IN" altLang="en-US" dirty="0">
              <a:latin typeface="Times New Roman" charset="0"/>
              <a:ea typeface="MS PGothic" charset="-128"/>
            </a:endParaRPr>
          </a:p>
          <a:p>
            <a:r>
              <a:rPr lang="en-US" altLang="en-US" dirty="0">
                <a:latin typeface="Times New Roman" charset="0"/>
                <a:ea typeface="MS PGothic" charset="-128"/>
              </a:rPr>
              <a:t>               iii.  Do not break blisters or rub or massage the area.</a:t>
            </a:r>
            <a:endParaRPr lang="en-IN" altLang="en-US" dirty="0">
              <a:latin typeface="Times New Roman" charset="0"/>
              <a:ea typeface="MS PGothic" charset="-128"/>
            </a:endParaRPr>
          </a:p>
          <a:p>
            <a:r>
              <a:rPr lang="en-US" altLang="en-US" dirty="0">
                <a:latin typeface="Times New Roman" charset="0"/>
                <a:ea typeface="MS PGothic" charset="-128"/>
              </a:rPr>
              <a:t>               iv.  Do not apply heat or rewarm the part.</a:t>
            </a:r>
            <a:endParaRPr lang="en-IN" altLang="en-US" dirty="0">
              <a:latin typeface="Times New Roman" charset="0"/>
              <a:ea typeface="MS PGothic" charset="-128"/>
            </a:endParaRPr>
          </a:p>
          <a:p>
            <a:r>
              <a:rPr lang="en-US" altLang="en-US" dirty="0">
                <a:latin typeface="Times New Roman" charset="0"/>
                <a:ea typeface="MS PGothic" charset="-128"/>
              </a:rPr>
              <a:t>               v.   Do not allow the patient to stand or walk on a frostbitten foot.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8E3749-4350-5049-A64D-4CDD3D40A2E0}" type="slidenum">
              <a:rPr lang="en-US" altLang="en-US" sz="1200"/>
              <a:pPr eaLnBrk="1" hangingPunct="1"/>
              <a:t>50</a:t>
            </a:fld>
            <a:endParaRPr lang="en-US" altLang="en-US" sz="1200" dirty="0"/>
          </a:p>
        </p:txBody>
      </p:sp>
    </p:spTree>
    <p:extLst>
      <p:ext uri="{BB962C8B-B14F-4D97-AF65-F5344CB8AC3E}">
        <p14:creationId xmlns:p14="http://schemas.microsoft.com/office/powerpoint/2010/main" val="133013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Environmental emergencies often accompany other illnesses and injuries that require treatment at the same time.</a:t>
            </a:r>
            <a:endParaRPr lang="en-IN" altLang="en-US" b="1" dirty="0">
              <a:latin typeface="Times New Roman" charset="0"/>
              <a:ea typeface="MS PGothic" charset="-128"/>
            </a:endParaRPr>
          </a:p>
          <a:p>
            <a:r>
              <a:rPr lang="en-US" altLang="en-US" dirty="0">
                <a:latin typeface="Times New Roman" charset="0"/>
                <a:ea typeface="MS PGothic" charset="-128"/>
              </a:rPr>
              <a:t>E.    Environmental emergencies include:</a:t>
            </a:r>
            <a:endParaRPr lang="en-IN" altLang="en-US" b="1" dirty="0">
              <a:latin typeface="Times New Roman" charset="0"/>
              <a:ea typeface="MS PGothic" charset="-128"/>
            </a:endParaRPr>
          </a:p>
          <a:p>
            <a:r>
              <a:rPr lang="en-US" altLang="en-US" dirty="0">
                <a:latin typeface="Times New Roman" charset="0"/>
                <a:ea typeface="MS PGothic" charset="-128"/>
              </a:rPr>
              <a:t>       1.    Heat- and cold-related emergencies</a:t>
            </a:r>
            <a:endParaRPr lang="en-IN" altLang="en-US" b="1" dirty="0">
              <a:latin typeface="Times New Roman" charset="0"/>
              <a:ea typeface="MS PGothic" charset="-128"/>
            </a:endParaRPr>
          </a:p>
          <a:p>
            <a:r>
              <a:rPr lang="en-US" altLang="en-US" dirty="0">
                <a:latin typeface="Times New Roman" charset="0"/>
                <a:ea typeface="MS PGothic" charset="-128"/>
              </a:rPr>
              <a:t>       2.    Water emergencies</a:t>
            </a:r>
            <a:endParaRPr lang="en-IN" altLang="en-US" b="1" dirty="0">
              <a:latin typeface="Times New Roman" charset="0"/>
              <a:ea typeface="MS PGothic" charset="-128"/>
            </a:endParaRPr>
          </a:p>
          <a:p>
            <a:r>
              <a:rPr lang="en-US" altLang="en-US" dirty="0">
                <a:latin typeface="Times New Roman" charset="0"/>
                <a:ea typeface="MS PGothic" charset="-128"/>
              </a:rPr>
              <a:t>       3.    Pressure-related injuries caused by diving and high-altitude climbing</a:t>
            </a:r>
            <a:endParaRPr lang="en-IN" altLang="en-US" b="1" dirty="0">
              <a:latin typeface="Times New Roman" charset="0"/>
              <a:ea typeface="MS PGothic" charset="-128"/>
            </a:endParaRPr>
          </a:p>
          <a:p>
            <a:r>
              <a:rPr lang="en-US" altLang="en-US" dirty="0">
                <a:latin typeface="Times New Roman" charset="0"/>
                <a:ea typeface="MS PGothic" charset="-128"/>
              </a:rPr>
              <a:t>       4.    Injuries caused by lightning</a:t>
            </a:r>
            <a:endParaRPr lang="en-IN" altLang="en-US" b="1" dirty="0">
              <a:latin typeface="Times New Roman" charset="0"/>
              <a:ea typeface="MS PGothic" charset="-128"/>
            </a:endParaRPr>
          </a:p>
          <a:p>
            <a:r>
              <a:rPr lang="en-US" altLang="en-US" dirty="0">
                <a:latin typeface="Times New Roman" charset="0"/>
                <a:ea typeface="MS PGothic" charset="-128"/>
              </a:rPr>
              <a:t>       5.    Envenomation caused by bites and stings</a:t>
            </a:r>
            <a:endParaRPr lang="en-IN" altLang="en-US" b="1" dirty="0">
              <a:latin typeface="Times New Roman" charset="0"/>
              <a:ea typeface="MS PGothic"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8076D05-B303-5F4E-BB84-0090DE6276F9}" type="slidenum">
              <a:rPr lang="en-US" altLang="en-US" sz="1200"/>
              <a:pPr eaLnBrk="1" hangingPunct="1"/>
              <a:t>6</a:t>
            </a:fld>
            <a:endParaRPr lang="en-US" altLang="en-US" sz="1200" dirty="0"/>
          </a:p>
        </p:txBody>
      </p:sp>
    </p:spTree>
    <p:extLst>
      <p:ext uri="{BB962C8B-B14F-4D97-AF65-F5344CB8AC3E}">
        <p14:creationId xmlns:p14="http://schemas.microsoft.com/office/powerpoint/2010/main" val="219814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Rewarming in the field</a:t>
            </a:r>
            <a:endParaRPr lang="en-IN" altLang="en-US" dirty="0">
              <a:latin typeface="Times New Roman" charset="0"/>
              <a:ea typeface="MS PGothic" charset="-128"/>
            </a:endParaRPr>
          </a:p>
          <a:p>
            <a:r>
              <a:rPr lang="en-US" altLang="en-US" dirty="0">
                <a:latin typeface="Times New Roman" charset="0"/>
                <a:ea typeface="MS PGothic" charset="-128"/>
              </a:rPr>
              <a:t>      a.    If prompt hospital care is not available and medical control instructs you to begin rewarming in the field, use a warm-water bath.</a:t>
            </a:r>
            <a:endParaRPr lang="en-IN" altLang="en-US" dirty="0">
              <a:latin typeface="Times New Roman" charset="0"/>
              <a:ea typeface="MS PGothic" charset="-128"/>
            </a:endParaRPr>
          </a:p>
          <a:p>
            <a:r>
              <a:rPr lang="en-US" altLang="en-US" dirty="0">
                <a:latin typeface="Times New Roman" charset="0"/>
                <a:ea typeface="MS PGothic" charset="-128"/>
              </a:rPr>
              <a:t>      b.    Immerse the frostbitten part in water with a temperature of between 102°F and 104°F (40°C and 41°C).</a:t>
            </a:r>
            <a:endParaRPr lang="en-IN" altLang="en-US" dirty="0">
              <a:latin typeface="Times New Roman" charset="0"/>
              <a:ea typeface="MS PGothic" charset="-128"/>
            </a:endParaRPr>
          </a:p>
          <a:p>
            <a:r>
              <a:rPr lang="en-US" altLang="en-US" dirty="0">
                <a:latin typeface="Times New Roman" charset="0"/>
                <a:ea typeface="MS PGothic" charset="-128"/>
              </a:rPr>
              <a:t>      c.    Dress the area with dry, sterile dressings (including between injured fingers or toes).</a:t>
            </a:r>
            <a:endParaRPr lang="en-IN" altLang="en-US" dirty="0">
              <a:latin typeface="Times New Roman" charset="0"/>
              <a:ea typeface="MS PGothic" charset="-128"/>
            </a:endParaRPr>
          </a:p>
          <a:p>
            <a:r>
              <a:rPr lang="en-US" altLang="en-US" dirty="0">
                <a:latin typeface="Times New Roman" charset="0"/>
                <a:ea typeface="MS PGothic" charset="-128"/>
              </a:rPr>
              <a:t>      d.    Expect the patient to report severe pain.</a:t>
            </a:r>
            <a:endParaRPr lang="en-IN" altLang="en-US" dirty="0">
              <a:latin typeface="Times New Roman" charset="0"/>
              <a:ea typeface="MS PGothic" charset="-128"/>
            </a:endParaRPr>
          </a:p>
          <a:p>
            <a:r>
              <a:rPr lang="en-US" altLang="en-US" dirty="0">
                <a:latin typeface="Times New Roman" charset="0"/>
                <a:ea typeface="MS PGothic" charset="-128"/>
              </a:rPr>
              <a:t>      e.    Never attempt rewarming if there is any chance that the part may freeze</a:t>
            </a:r>
            <a:endParaRPr lang="en-IN" altLang="en-US" dirty="0">
              <a:latin typeface="Times New Roman" charset="0"/>
              <a:ea typeface="MS PGothic" charset="-128"/>
            </a:endParaRP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9F956A-ED47-0B49-B907-ABB404169849}" type="slidenum">
              <a:rPr lang="en-US" altLang="en-US" sz="1200"/>
              <a:pPr eaLnBrk="1" hangingPunct="1"/>
              <a:t>51</a:t>
            </a:fld>
            <a:endParaRPr lang="en-US" altLang="en-US" sz="1200" dirty="0"/>
          </a:p>
        </p:txBody>
      </p:sp>
    </p:spTree>
    <p:extLst>
      <p:ext uri="{BB962C8B-B14F-4D97-AF65-F5344CB8AC3E}">
        <p14:creationId xmlns:p14="http://schemas.microsoft.com/office/powerpoint/2010/main" val="2919951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VI. Cold Exposure and You</a:t>
            </a:r>
          </a:p>
          <a:p>
            <a:r>
              <a:rPr lang="en-US" altLang="en-US" dirty="0">
                <a:latin typeface="Times New Roman" charset="0"/>
                <a:ea typeface="MS PGothic" charset="-128"/>
              </a:rPr>
              <a:t>A.    You are at risk for hypothermia yourself if you work in a cold environment.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If cold weather search-and-rescue is possible in your area, then you should receive survival training and precautionary tips.</a:t>
            </a:r>
            <a:endParaRPr lang="en-IN" altLang="en-US" dirty="0">
              <a:latin typeface="Times New Roman" charset="0"/>
              <a:ea typeface="MS PGothic" charset="-128"/>
            </a:endParaRPr>
          </a:p>
          <a:p>
            <a:r>
              <a:rPr lang="en-US" altLang="en-US" dirty="0">
                <a:latin typeface="Times New Roman" charset="0"/>
                <a:ea typeface="MS PGothic" charset="-128"/>
              </a:rPr>
              <a:t>        2.    Stay on top of weather forecasts.</a:t>
            </a:r>
            <a:endParaRPr lang="en-IN" altLang="en-US" dirty="0">
              <a:latin typeface="Times New Roman" charset="0"/>
              <a:ea typeface="MS PGothic" charset="-128"/>
            </a:endParaRPr>
          </a:p>
          <a:p>
            <a:r>
              <a:rPr lang="en-US" altLang="en-US" dirty="0">
                <a:latin typeface="Times New Roman" charset="0"/>
                <a:ea typeface="MS PGothic" charset="-128"/>
              </a:rPr>
              <a:t>        3.    Make sure proper clothing is available and wear it whenever appropriate.</a:t>
            </a:r>
            <a:endParaRPr lang="en-IN" altLang="en-US" dirty="0">
              <a:latin typeface="Times New Roman" charset="0"/>
              <a:ea typeface="MS PGothic" charset="-128"/>
            </a:endParaRPr>
          </a:p>
          <a:p>
            <a:r>
              <a:rPr lang="en-US" altLang="en-US" dirty="0">
                <a:latin typeface="Times New Roman" charset="0"/>
                <a:ea typeface="MS PGothic" charset="-128"/>
              </a:rPr>
              <a:t>        4.    Your vehicle must also be properly equipped and maintained.</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5623526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VII. Heat Exposure</a:t>
            </a:r>
          </a:p>
          <a:p>
            <a:r>
              <a:rPr lang="en-US" altLang="en-US" dirty="0">
                <a:latin typeface="Times New Roman" charset="0"/>
                <a:ea typeface="MS PGothic" charset="-128"/>
              </a:rPr>
              <a:t>A.    In a hot environment or during vigorous physical activity, the body tries to rid itself of excess heat.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Sweating and dilation of skin blood vessels</a:t>
            </a:r>
            <a:endParaRPr lang="en-IN" altLang="en-US" dirty="0">
              <a:latin typeface="Times New Roman" charset="0"/>
              <a:ea typeface="MS PGothic" charset="-128"/>
            </a:endParaRPr>
          </a:p>
          <a:p>
            <a:r>
              <a:rPr lang="en-US" altLang="en-US" dirty="0">
                <a:latin typeface="Times New Roman" charset="0"/>
                <a:ea typeface="MS PGothic" charset="-128"/>
              </a:rPr>
              <a:t>       2.    Removal of clothing and relocation to a cooler environment</a:t>
            </a:r>
            <a:endParaRPr lang="en-IN" altLang="en-US" dirty="0">
              <a:latin typeface="Times New Roman" charset="0"/>
              <a:ea typeface="MS PGothic" charset="-128"/>
            </a:endParaRPr>
          </a:p>
        </p:txBody>
      </p:sp>
    </p:spTree>
    <p:extLst>
      <p:ext uri="{BB962C8B-B14F-4D97-AF65-F5344CB8AC3E}">
        <p14:creationId xmlns:p14="http://schemas.microsoft.com/office/powerpoint/2010/main" val="3855421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B.    Hyperthermia is a core temperature of 101°F (38.3°C) or higher.</a:t>
            </a:r>
            <a:endParaRPr lang="en-IN" altLang="en-US" b="1" dirty="0">
              <a:latin typeface="Times New Roman" charset="0"/>
              <a:ea typeface="MS PGothic" charset="-128"/>
            </a:endParaRPr>
          </a:p>
          <a:p>
            <a:r>
              <a:rPr lang="en-US" altLang="en-US" dirty="0">
                <a:latin typeface="Times New Roman" charset="0"/>
                <a:ea typeface="MS PGothic" charset="-128"/>
              </a:rPr>
              <a:t>C.    Risk factors of heat illness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High air temperature (reduces radiation)</a:t>
            </a:r>
            <a:endParaRPr lang="en-IN" altLang="en-US" dirty="0">
              <a:latin typeface="Times New Roman" charset="0"/>
              <a:ea typeface="MS PGothic" charset="-128"/>
            </a:endParaRPr>
          </a:p>
          <a:p>
            <a:r>
              <a:rPr lang="en-US" altLang="en-US" dirty="0">
                <a:latin typeface="Times New Roman" charset="0"/>
                <a:ea typeface="MS PGothic" charset="-128"/>
              </a:rPr>
              <a:t>       2.    High humidity (reduces evaporation)</a:t>
            </a:r>
            <a:endParaRPr lang="en-IN" altLang="en-US" dirty="0">
              <a:latin typeface="Times New Roman" charset="0"/>
              <a:ea typeface="MS PGothic" charset="-128"/>
            </a:endParaRPr>
          </a:p>
          <a:p>
            <a:r>
              <a:rPr lang="en-US" altLang="en-US" dirty="0">
                <a:latin typeface="Times New Roman" charset="0"/>
                <a:ea typeface="MS PGothic" charset="-128"/>
              </a:rPr>
              <a:t>       3.    Lack of acclimation to the heat</a:t>
            </a:r>
            <a:endParaRPr lang="en-IN" altLang="en-US" dirty="0">
              <a:latin typeface="Times New Roman" charset="0"/>
              <a:ea typeface="MS PGothic" charset="-128"/>
            </a:endParaRPr>
          </a:p>
          <a:p>
            <a:r>
              <a:rPr lang="en-US" altLang="en-US" dirty="0">
                <a:latin typeface="Times New Roman" charset="0"/>
                <a:ea typeface="MS PGothic" charset="-128"/>
              </a:rPr>
              <a:t>       4.    Vigorous exercise (loss of fluid and electrolytes)</a:t>
            </a:r>
            <a:endParaRPr lang="en-IN" altLang="en-US" dirty="0">
              <a:latin typeface="Times New Roman" charset="0"/>
              <a:ea typeface="MS PGothic" charset="-128"/>
            </a:endParaRPr>
          </a:p>
          <a:p>
            <a:r>
              <a:rPr lang="en-US" altLang="en-US" dirty="0">
                <a:latin typeface="Times New Roman" charset="0"/>
                <a:ea typeface="MS PGothic" charset="-128"/>
              </a:rPr>
              <a:t>D.    Forms of heat emergency:</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Heat cramps</a:t>
            </a:r>
            <a:endParaRPr lang="en-IN" altLang="en-US" dirty="0">
              <a:latin typeface="Times New Roman" charset="0"/>
              <a:ea typeface="MS PGothic" charset="-128"/>
            </a:endParaRPr>
          </a:p>
          <a:p>
            <a:r>
              <a:rPr lang="en-US" altLang="en-US" dirty="0">
                <a:latin typeface="Times New Roman" charset="0"/>
                <a:ea typeface="MS PGothic" charset="-128"/>
              </a:rPr>
              <a:t>       2.    Heat exhaustion</a:t>
            </a:r>
            <a:endParaRPr lang="en-IN" altLang="en-US" dirty="0">
              <a:latin typeface="Times New Roman" charset="0"/>
              <a:ea typeface="MS PGothic" charset="-128"/>
            </a:endParaRPr>
          </a:p>
          <a:p>
            <a:r>
              <a:rPr lang="en-US" altLang="en-US" dirty="0">
                <a:latin typeface="Times New Roman" charset="0"/>
                <a:ea typeface="MS PGothic" charset="-128"/>
              </a:rPr>
              <a:t>       3.    Heat stroke</a:t>
            </a:r>
            <a:endParaRPr lang="en-IN" altLang="en-US" dirty="0">
              <a:latin typeface="Times New Roman" charset="0"/>
              <a:ea typeface="MS PGothic" charset="-128"/>
            </a:endParaRPr>
          </a:p>
          <a:p>
            <a:r>
              <a:rPr lang="en-US" altLang="en-US" dirty="0">
                <a:latin typeface="Times New Roman" charset="0"/>
                <a:ea typeface="MS PGothic" charset="-128"/>
              </a:rPr>
              <a:t>       4.    All three forms may be present in the same patient.</a:t>
            </a:r>
            <a:endParaRPr lang="en-IN" altLang="en-US" dirty="0">
              <a:latin typeface="Times New Roman" charset="0"/>
              <a:ea typeface="MS PGothic" charset="-128"/>
            </a:endParaRPr>
          </a:p>
        </p:txBody>
      </p:sp>
    </p:spTree>
    <p:extLst>
      <p:ext uri="{BB962C8B-B14F-4D97-AF65-F5344CB8AC3E}">
        <p14:creationId xmlns:p14="http://schemas.microsoft.com/office/powerpoint/2010/main" val="8485503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Persons at greatest risk for heat illnesses are:</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Children (especially newborns and infants)</a:t>
            </a:r>
            <a:endParaRPr lang="en-IN" altLang="en-US" dirty="0">
              <a:latin typeface="Times New Roman" charset="0"/>
              <a:ea typeface="MS PGothic" charset="-128"/>
            </a:endParaRPr>
          </a:p>
          <a:p>
            <a:r>
              <a:rPr lang="en-US" altLang="en-US" dirty="0">
                <a:latin typeface="Times New Roman" charset="0"/>
                <a:ea typeface="MS PGothic" charset="-128"/>
              </a:rPr>
              <a:t>       2.    Geriatric patients</a:t>
            </a:r>
            <a:endParaRPr lang="en-IN" altLang="en-US" dirty="0">
              <a:latin typeface="Times New Roman" charset="0"/>
              <a:ea typeface="MS PGothic" charset="-128"/>
            </a:endParaRPr>
          </a:p>
          <a:p>
            <a:r>
              <a:rPr lang="en-US" altLang="en-US" dirty="0">
                <a:latin typeface="Times New Roman" charset="0"/>
                <a:ea typeface="MS PGothic" charset="-128"/>
              </a:rPr>
              <a:t>       3.    Patients with heart disease, COPD, diabetes, dehydration, and obesity</a:t>
            </a:r>
            <a:endParaRPr lang="en-IN" altLang="en-US" dirty="0">
              <a:latin typeface="Times New Roman" charset="0"/>
              <a:ea typeface="MS PGothic" charset="-128"/>
            </a:endParaRPr>
          </a:p>
          <a:p>
            <a:r>
              <a:rPr lang="en-US" altLang="en-US" dirty="0">
                <a:latin typeface="Times New Roman" charset="0"/>
                <a:ea typeface="MS PGothic" charset="-128"/>
              </a:rPr>
              <a:t>       4.    Patients with limited mobility</a:t>
            </a:r>
            <a:endParaRPr lang="en-IN" altLang="en-US" dirty="0">
              <a:latin typeface="Times New Roman" charset="0"/>
              <a:ea typeface="MS PGothic" charset="-128"/>
            </a:endParaRPr>
          </a:p>
          <a:p>
            <a:r>
              <a:rPr lang="en-US" altLang="en-US" dirty="0">
                <a:latin typeface="Times New Roman" charset="0"/>
                <a:ea typeface="MS PGothic" charset="-128"/>
              </a:rPr>
              <a:t>       5.    Alcohol and certain drugs also make a person more susceptible to heat illnesses.</a:t>
            </a:r>
          </a:p>
          <a:p>
            <a:r>
              <a:rPr lang="en-US" sz="1200" kern="1200" dirty="0">
                <a:solidFill>
                  <a:schemeClr val="tx1"/>
                </a:solidFill>
                <a:effectLst/>
                <a:latin typeface="Times New Roman" pitchFamily="18" charset="0"/>
                <a:ea typeface="MS PGothic" pitchFamily="34" charset="-128"/>
                <a:cs typeface="+mn-cs"/>
              </a:rPr>
              <a:t>              a.  Cause dehydration</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Decrease the ability to sweat</a:t>
            </a:r>
          </a:p>
          <a:p>
            <a:endParaRPr lang="en-IN" altLang="en-US" dirty="0">
              <a:latin typeface="Times New Roman" charset="0"/>
              <a:ea typeface="MS PGothic" charset="-128"/>
            </a:endParaRP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EDA9A38-B8D9-B742-B0E3-B9EE63D14B03}" type="slidenum">
              <a:rPr lang="en-US" altLang="en-US" sz="1200"/>
              <a:pPr eaLnBrk="1" hangingPunct="1"/>
              <a:t>55</a:t>
            </a:fld>
            <a:endParaRPr lang="en-US" altLang="en-US" sz="1200" dirty="0"/>
          </a:p>
        </p:txBody>
      </p:sp>
    </p:spTree>
    <p:extLst>
      <p:ext uri="{BB962C8B-B14F-4D97-AF65-F5344CB8AC3E}">
        <p14:creationId xmlns:p14="http://schemas.microsoft.com/office/powerpoint/2010/main" val="147118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F.    Heat cramps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Painful muscle spasms that occur after vigorous exercise</a:t>
            </a:r>
            <a:endParaRPr lang="en-IN" altLang="en-US" dirty="0">
              <a:latin typeface="Times New Roman" charset="0"/>
              <a:ea typeface="MS PGothic" charset="-128"/>
            </a:endParaRPr>
          </a:p>
          <a:p>
            <a:r>
              <a:rPr lang="en-US" altLang="en-US" dirty="0">
                <a:latin typeface="Times New Roman" charset="0"/>
                <a:ea typeface="MS PGothic" charset="-128"/>
              </a:rPr>
              <a:t>       2.    Do not occur only when it is hot outdoors</a:t>
            </a:r>
            <a:endParaRPr lang="en-IN" altLang="en-US" dirty="0">
              <a:latin typeface="Times New Roman" charset="0"/>
              <a:ea typeface="MS PGothic" charset="-128"/>
            </a:endParaRPr>
          </a:p>
          <a:p>
            <a:r>
              <a:rPr lang="en-US" altLang="en-US" dirty="0">
                <a:latin typeface="Times New Roman" charset="0"/>
                <a:ea typeface="MS PGothic" charset="-128"/>
              </a:rPr>
              <a:t>       3.    Exact cause is not well understood</a:t>
            </a:r>
            <a:endParaRPr lang="en-IN" altLang="en-US" dirty="0">
              <a:latin typeface="Times New Roman" charset="0"/>
              <a:ea typeface="MS PGothic" charset="-128"/>
            </a:endParaRPr>
          </a:p>
          <a:p>
            <a:r>
              <a:rPr lang="en-US" altLang="en-US" dirty="0">
                <a:latin typeface="Times New Roman" charset="0"/>
                <a:ea typeface="MS PGothic" charset="-128"/>
              </a:rPr>
              <a:t>       4.    Usually occur in the leg or abdominal muscles</a:t>
            </a:r>
            <a:endParaRPr lang="en-IN" altLang="en-US" dirty="0">
              <a:latin typeface="Times New Roman" charset="0"/>
              <a:ea typeface="MS PGothic" charset="-128"/>
            </a:endParaRPr>
          </a:p>
        </p:txBody>
      </p:sp>
    </p:spTree>
    <p:extLst>
      <p:ext uri="{BB962C8B-B14F-4D97-AF65-F5344CB8AC3E}">
        <p14:creationId xmlns:p14="http://schemas.microsoft.com/office/powerpoint/2010/main" val="865976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G.    Heat exhaustion</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Also called heat prostration or heat collapse</a:t>
            </a:r>
            <a:endParaRPr lang="en-IN" altLang="en-US" dirty="0">
              <a:latin typeface="Times New Roman" charset="0"/>
              <a:ea typeface="MS PGothic" charset="-128"/>
            </a:endParaRPr>
          </a:p>
          <a:p>
            <a:r>
              <a:rPr lang="en-US" altLang="en-US" dirty="0">
                <a:latin typeface="Times New Roman" charset="0"/>
                <a:ea typeface="MS PGothic" charset="-128"/>
              </a:rPr>
              <a:t>        2.    Causes</a:t>
            </a:r>
            <a:endParaRPr lang="en-IN" altLang="en-US" dirty="0">
              <a:latin typeface="Times New Roman" charset="0"/>
              <a:ea typeface="MS PGothic" charset="-128"/>
            </a:endParaRPr>
          </a:p>
          <a:p>
            <a:r>
              <a:rPr lang="en-US" altLang="en-US" dirty="0">
                <a:latin typeface="Times New Roman" charset="0"/>
                <a:ea typeface="MS PGothic" charset="-128"/>
              </a:rPr>
              <a:t>               a.    Hypovolemia as the result of the loss of water and electrolytes from heavy sweating</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High humidity decreases the amount of evaporation that can occur.</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Exertion in poorly ventilated areas. </a:t>
            </a:r>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3B52A1D-8442-FE4B-92B2-4DE580497453}" type="slidenum">
              <a:rPr lang="en-US" altLang="en-US" sz="1200"/>
              <a:pPr eaLnBrk="1" hangingPunct="1"/>
              <a:t>57</a:t>
            </a:fld>
            <a:endParaRPr lang="en-US" altLang="en-US" sz="1200" dirty="0"/>
          </a:p>
        </p:txBody>
      </p:sp>
    </p:spTree>
    <p:extLst>
      <p:ext uri="{BB962C8B-B14F-4D97-AF65-F5344CB8AC3E}">
        <p14:creationId xmlns:p14="http://schemas.microsoft.com/office/powerpoint/2010/main" val="978712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Signs and symptoms</a:t>
            </a:r>
            <a:endParaRPr lang="en-IN" altLang="en-US" dirty="0">
              <a:latin typeface="Times New Roman" charset="0"/>
              <a:ea typeface="MS PGothic" charset="-128"/>
            </a:endParaRPr>
          </a:p>
          <a:p>
            <a:r>
              <a:rPr lang="en-US" altLang="en-US" dirty="0">
                <a:latin typeface="Times New Roman" charset="0"/>
                <a:ea typeface="MS PGothic" charset="-128"/>
              </a:rPr>
              <a:t>       a.    Dizziness, weakness, or syncope</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Nausea, vomiting, or headache.</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Cold, clammy skin with ashen pallor</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Dry tongue and thirst</a:t>
            </a:r>
          </a:p>
          <a:p>
            <a:r>
              <a:rPr lang="en-US" sz="1200" kern="1200" dirty="0">
                <a:solidFill>
                  <a:schemeClr val="tx1"/>
                </a:solidFill>
                <a:effectLst/>
                <a:latin typeface="Times New Roman" pitchFamily="18" charset="0"/>
                <a:ea typeface="MS PGothic" pitchFamily="34" charset="-128"/>
                <a:cs typeface="+mn-cs"/>
              </a:rPr>
              <a:t>       e.    Normal vital signs (pulse is often rapid and weak)</a:t>
            </a:r>
          </a:p>
          <a:p>
            <a:r>
              <a:rPr lang="en-US" sz="1200" kern="1200" dirty="0">
                <a:solidFill>
                  <a:schemeClr val="tx1"/>
                </a:solidFill>
                <a:effectLst/>
                <a:latin typeface="Times New Roman" pitchFamily="18" charset="0"/>
                <a:ea typeface="MS PGothic" pitchFamily="34" charset="-128"/>
                <a:cs typeface="+mn-cs"/>
              </a:rPr>
              <a:t>       f.     Normal or slightly elevated body temperature (can be as high as 104°F or 40°C)</a:t>
            </a:r>
            <a:endParaRPr lang="en-IN" altLang="en-US" dirty="0">
              <a:latin typeface="Times New Roman" charset="0"/>
              <a:ea typeface="MS PGothic" charset="-128"/>
            </a:endParaRP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87796F4-E80F-754A-8FE9-B7E1C47BEF79}"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6497856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H.    Heatstroke</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Least common but most serious illness caused by heat exposure</a:t>
            </a:r>
            <a:endParaRPr lang="en-IN" altLang="en-US" dirty="0">
              <a:latin typeface="Times New Roman" charset="0"/>
              <a:ea typeface="MS PGothic" charset="-128"/>
            </a:endParaRPr>
          </a:p>
          <a:p>
            <a:r>
              <a:rPr lang="en-US" altLang="en-US" dirty="0">
                <a:latin typeface="Times New Roman" charset="0"/>
                <a:ea typeface="MS PGothic" charset="-128"/>
              </a:rPr>
              <a:t>       2.   Occurs when the body is subjected to more heat than it can handle and normal mechanisms for getting rid of the excess heat are overwhelmed</a:t>
            </a:r>
            <a:endParaRPr lang="en-IN" altLang="en-US" dirty="0">
              <a:latin typeface="Times New Roman" charset="0"/>
              <a:ea typeface="MS PGothic" charset="-128"/>
            </a:endParaRPr>
          </a:p>
          <a:p>
            <a:r>
              <a:rPr lang="en-US" altLang="en-US" dirty="0">
                <a:latin typeface="Times New Roman" charset="0"/>
                <a:ea typeface="MS PGothic" charset="-128"/>
              </a:rPr>
              <a:t>       3.   Untreated heatstroke always results in death.</a:t>
            </a:r>
            <a:endParaRPr lang="en-IN" altLang="en-US" dirty="0">
              <a:latin typeface="Times New Roman" charset="0"/>
              <a:ea typeface="MS PGothic" charset="-128"/>
            </a:endParaRPr>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D9B4045-37CD-8347-9E98-51C1951E4FC8}"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9686464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Typical onset situations</a:t>
            </a:r>
            <a:endParaRPr lang="en-IN" altLang="en-US" dirty="0">
              <a:latin typeface="Times New Roman" charset="0"/>
              <a:ea typeface="MS PGothic" charset="-128"/>
            </a:endParaRPr>
          </a:p>
          <a:p>
            <a:r>
              <a:rPr lang="en-US" altLang="en-US" dirty="0">
                <a:latin typeface="Times New Roman" charset="0"/>
                <a:ea typeface="MS PGothic" charset="-128"/>
              </a:rPr>
              <a:t>       a.    During vigorous physical activity</a:t>
            </a:r>
            <a:endParaRPr lang="en-IN" altLang="en-US" dirty="0">
              <a:latin typeface="Times New Roman" charset="0"/>
              <a:ea typeface="MS PGothic" charset="-128"/>
            </a:endParaRPr>
          </a:p>
          <a:p>
            <a:r>
              <a:rPr lang="en-US" altLang="en-US" dirty="0">
                <a:latin typeface="Times New Roman" charset="0"/>
                <a:ea typeface="MS PGothic" charset="-128"/>
              </a:rPr>
              <a:t>       b.    Outdoors or in a closed, poorly ventilated, humid space</a:t>
            </a:r>
            <a:endParaRPr lang="en-IN" altLang="en-US" dirty="0">
              <a:latin typeface="Times New Roman" charset="0"/>
              <a:ea typeface="MS PGothic" charset="-128"/>
            </a:endParaRPr>
          </a:p>
          <a:p>
            <a:r>
              <a:rPr lang="en-US" altLang="en-US" dirty="0">
                <a:latin typeface="Times New Roman" charset="0"/>
                <a:ea typeface="MS PGothic" charset="-128"/>
              </a:rPr>
              <a:t>       c.    During heat waves in buildings without sufficient air conditioning or with poor ventilation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Children left unattended in a locked car on a hot day</a:t>
            </a:r>
            <a:endParaRPr lang="en-IN" altLang="en-US" dirty="0">
              <a:latin typeface="Times New Roman" charset="0"/>
              <a:ea typeface="MS PGothic" charset="-128"/>
            </a:endParaRPr>
          </a:p>
        </p:txBody>
      </p:sp>
    </p:spTree>
    <p:extLst>
      <p:ext uri="{BB962C8B-B14F-4D97-AF65-F5344CB8AC3E}">
        <p14:creationId xmlns:p14="http://schemas.microsoft.com/office/powerpoint/2010/main" val="760587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II. Factors Affecting Exposure</a:t>
            </a:r>
          </a:p>
          <a:p>
            <a:r>
              <a:rPr lang="en-US" altLang="en-US" dirty="0">
                <a:latin typeface="Times New Roman" charset="0"/>
                <a:ea typeface="MS PGothic" charset="-128"/>
              </a:rPr>
              <a:t>A.    Four factors affect how a person deals with heat or cold.</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Physical condition</a:t>
            </a:r>
            <a:endParaRPr lang="en-IN" altLang="en-US" dirty="0">
              <a:latin typeface="Times New Roman" charset="0"/>
              <a:ea typeface="MS PGothic" charset="-128"/>
            </a:endParaRPr>
          </a:p>
          <a:p>
            <a:r>
              <a:rPr lang="en-US" altLang="en-US" dirty="0">
                <a:latin typeface="Times New Roman" charset="0"/>
                <a:ea typeface="MS PGothic" charset="-128"/>
              </a:rPr>
              <a:t>              a.    Patients who are ill or in poor physical condition will not tolerate extreme temperatures well.</a:t>
            </a:r>
            <a:endParaRPr lang="en-IN" altLang="en-US" dirty="0">
              <a:latin typeface="Times New Roman" charset="0"/>
              <a:ea typeface="MS PGothic" charset="-128"/>
            </a:endParaRPr>
          </a:p>
          <a:p>
            <a:r>
              <a:rPr lang="en-US" altLang="en-US" dirty="0">
                <a:latin typeface="Times New Roman" charset="0"/>
                <a:ea typeface="MS PGothic" charset="-128"/>
              </a:rPr>
              <a:t>       2.    Age</a:t>
            </a:r>
            <a:endParaRPr lang="en-IN" altLang="en-US" dirty="0">
              <a:latin typeface="Times New Roman" charset="0"/>
              <a:ea typeface="MS PGothic" charset="-128"/>
            </a:endParaRPr>
          </a:p>
          <a:p>
            <a:r>
              <a:rPr lang="en-US" altLang="en-US" dirty="0">
                <a:latin typeface="Times New Roman" charset="0"/>
                <a:ea typeface="MS PGothic" charset="-128"/>
              </a:rPr>
              <a:t>              a.   Infants, children, and older adults are more likely to experience temperature-related illness.</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Infants have poor thermoregulation at birth and do not have the ability to shiver and generate heat when needed until about 12 to 18 months of age.</a:t>
            </a:r>
          </a:p>
          <a:p>
            <a:r>
              <a:rPr lang="en-US" sz="1200" kern="1200" dirty="0">
                <a:solidFill>
                  <a:schemeClr val="tx1"/>
                </a:solidFill>
                <a:effectLst/>
                <a:latin typeface="Times New Roman" pitchFamily="18" charset="0"/>
                <a:ea typeface="MS PGothic" pitchFamily="34" charset="-128"/>
                <a:cs typeface="+mn-cs"/>
              </a:rPr>
              <a:t>                   i.   An infant has a larger surface area-to-mass ratio. They heat up and cool down faster than and adult. </a:t>
            </a:r>
          </a:p>
          <a:p>
            <a:r>
              <a:rPr lang="en-US" altLang="en-US" sz="1200" kern="1200" dirty="0">
                <a:solidFill>
                  <a:schemeClr val="tx1"/>
                </a:solidFill>
                <a:effectLst/>
                <a:latin typeface="Times New Roman" pitchFamily="18" charset="0"/>
                <a:ea typeface="MS PGothic" pitchFamily="34" charset="-128"/>
                <a:cs typeface="+mn-cs"/>
              </a:rPr>
              <a:t>              </a:t>
            </a:r>
            <a:r>
              <a:rPr lang="en-US" altLang="en-US" dirty="0" err="1">
                <a:latin typeface="Times New Roman" charset="0"/>
                <a:ea typeface="MS PGothic" charset="-128"/>
              </a:rPr>
              <a:t>c.</a:t>
            </a:r>
            <a:r>
              <a:rPr lang="en-US" altLang="en-US" dirty="0">
                <a:latin typeface="Times New Roman" charset="0"/>
                <a:ea typeface="MS PGothic" charset="-128"/>
              </a:rPr>
              <a:t>    Children</a:t>
            </a:r>
            <a:endParaRPr lang="en-IN" altLang="en-US" dirty="0">
              <a:latin typeface="Times New Roman" charset="0"/>
              <a:ea typeface="MS PGothic" charset="-128"/>
            </a:endParaRPr>
          </a:p>
          <a:p>
            <a:r>
              <a:rPr lang="en-US" altLang="en-US" dirty="0">
                <a:latin typeface="Times New Roman" charset="0"/>
                <a:ea typeface="MS PGothic" charset="-128"/>
              </a:rPr>
              <a:t>                   i.    May not think to or be able to put on extra clothing</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Older adults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 i.   Loss of subcutaneous tissue which reduces the amount of insulation they have.</a:t>
            </a:r>
          </a:p>
          <a:p>
            <a:r>
              <a:rPr lang="en-US" sz="1200" kern="1200" dirty="0">
                <a:solidFill>
                  <a:schemeClr val="tx1"/>
                </a:solidFill>
                <a:effectLst/>
                <a:latin typeface="Times New Roman" pitchFamily="18" charset="0"/>
                <a:ea typeface="MS PGothic" pitchFamily="34" charset="-128"/>
                <a:cs typeface="+mn-cs"/>
              </a:rPr>
              <a:t>                  ii.   Poor circulation contributes to heat loss.</a:t>
            </a:r>
          </a:p>
          <a:p>
            <a:r>
              <a:rPr lang="en-US" sz="1200" kern="1200" dirty="0">
                <a:solidFill>
                  <a:schemeClr val="tx1"/>
                </a:solidFill>
                <a:effectLst/>
                <a:latin typeface="Times New Roman" pitchFamily="18" charset="0"/>
                <a:ea typeface="MS PGothic" pitchFamily="34" charset="-128"/>
                <a:cs typeface="+mn-cs"/>
              </a:rPr>
              <a:t>                  iii.  Medication can affect the body’s thermostat putting a person at an increased risk for temperature-related emergencies. </a:t>
            </a:r>
          </a:p>
          <a:p>
            <a:r>
              <a:rPr lang="en-US" sz="1200" kern="1200" dirty="0">
                <a:solidFill>
                  <a:schemeClr val="tx1"/>
                </a:solidFill>
                <a:effectLst/>
                <a:latin typeface="Times New Roman" pitchFamily="18" charset="0"/>
                <a:ea typeface="MS PGothic" pitchFamily="34" charset="-128"/>
                <a:cs typeface="+mn-cs"/>
              </a:rPr>
              <a:t>                  iv.  High risk for falls and lying immobile on a hot or cold surface. </a:t>
            </a:r>
            <a:endParaRPr lang="en-IN" altLang="en-US" dirty="0">
              <a:latin typeface="Times New Roman" charset="0"/>
              <a:ea typeface="MS PGothic" charset="-128"/>
            </a:endParaRPr>
          </a:p>
        </p:txBody>
      </p:sp>
    </p:spTree>
    <p:extLst>
      <p:ext uri="{BB962C8B-B14F-4D97-AF65-F5344CB8AC3E}">
        <p14:creationId xmlns:p14="http://schemas.microsoft.com/office/powerpoint/2010/main" val="7422436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5.   Signs and symptoms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Hot, dry, flushed skin (patient may still sweat even with heatstroke)</a:t>
            </a:r>
          </a:p>
          <a:p>
            <a:r>
              <a:rPr lang="en-US" sz="1200" kern="1200" dirty="0">
                <a:solidFill>
                  <a:schemeClr val="tx1"/>
                </a:solidFill>
                <a:effectLst/>
                <a:latin typeface="Times New Roman" pitchFamily="18" charset="0"/>
                <a:ea typeface="MS PGothic" pitchFamily="34" charset="-128"/>
                <a:cs typeface="+mn-cs"/>
              </a:rPr>
              <a:t>      b.   Rapid rise in body temperature up to 106°F (41.1°C)</a:t>
            </a:r>
          </a:p>
          <a:p>
            <a:r>
              <a:rPr lang="en-US" sz="1200" kern="1200" dirty="0">
                <a:solidFill>
                  <a:schemeClr val="tx1"/>
                </a:solidFill>
                <a:effectLst/>
                <a:latin typeface="Times New Roman" pitchFamily="18" charset="0"/>
                <a:ea typeface="MS PGothic" pitchFamily="34" charset="-128"/>
                <a:cs typeface="+mn-cs"/>
              </a:rPr>
              <a:t>      c.   Change in behavior</a:t>
            </a:r>
          </a:p>
          <a:p>
            <a:r>
              <a:rPr lang="en-US" sz="1200" kern="1200" dirty="0">
                <a:solidFill>
                  <a:schemeClr val="tx1"/>
                </a:solidFill>
                <a:effectLst/>
                <a:latin typeface="Times New Roman" pitchFamily="18" charset="0"/>
                <a:ea typeface="MS PGothic" pitchFamily="34" charset="-128"/>
                <a:cs typeface="+mn-cs"/>
              </a:rPr>
              <a:t>      d.   Unresponsiveness and seizures</a:t>
            </a:r>
          </a:p>
          <a:p>
            <a:r>
              <a:rPr lang="en-US" sz="1200" kern="1200" dirty="0">
                <a:solidFill>
                  <a:schemeClr val="tx1"/>
                </a:solidFill>
                <a:effectLst/>
                <a:latin typeface="Times New Roman" pitchFamily="18" charset="0"/>
                <a:ea typeface="MS PGothic" pitchFamily="34" charset="-128"/>
                <a:cs typeface="+mn-cs"/>
              </a:rPr>
              <a:t>      e.   Rapid, weak pulse that becomes weaker</a:t>
            </a:r>
          </a:p>
          <a:p>
            <a:r>
              <a:rPr lang="en-US" sz="1200" kern="1200" dirty="0">
                <a:solidFill>
                  <a:schemeClr val="tx1"/>
                </a:solidFill>
                <a:effectLst/>
                <a:latin typeface="Times New Roman" pitchFamily="18" charset="0"/>
                <a:ea typeface="MS PGothic" pitchFamily="34" charset="-128"/>
                <a:cs typeface="+mn-cs"/>
              </a:rPr>
              <a:t>      f.    Increased respiratory rate</a:t>
            </a:r>
          </a:p>
          <a:p>
            <a:r>
              <a:rPr lang="en-US" sz="1200" kern="1200" dirty="0">
                <a:solidFill>
                  <a:schemeClr val="tx1"/>
                </a:solidFill>
                <a:effectLst/>
                <a:latin typeface="Times New Roman" pitchFamily="18" charset="0"/>
                <a:ea typeface="MS PGothic" pitchFamily="34" charset="-128"/>
                <a:cs typeface="+mn-cs"/>
              </a:rPr>
              <a:t>      g.   Perspiring stops</a:t>
            </a:r>
            <a:endParaRPr lang="en-IN" altLang="en-US" dirty="0">
              <a:latin typeface="Times New Roman" charset="0"/>
              <a:ea typeface="MS PGothic" charset="-128"/>
            </a:endParaRPr>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20B9936-8E5F-4745-8AE3-0ED03B164A0B}"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3786053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VIII. Assessment of Heat Injuries</a:t>
            </a:r>
          </a:p>
          <a:p>
            <a:r>
              <a:rPr lang="en-US" altLang="en-US" dirty="0">
                <a:latin typeface="Times New Roman" charset="0"/>
                <a:ea typeface="MS PGothic" charset="-128"/>
              </a:rPr>
              <a:t>A.   Scene size-up</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Perform an environmental assessment.</a:t>
            </a:r>
            <a:endParaRPr lang="en-IN" altLang="en-US" dirty="0">
              <a:latin typeface="Times New Roman" charset="0"/>
              <a:ea typeface="MS PGothic" charset="-128"/>
            </a:endParaRPr>
          </a:p>
          <a:p>
            <a:r>
              <a:rPr lang="en-US" altLang="en-US" dirty="0">
                <a:latin typeface="Times New Roman" charset="0"/>
                <a:ea typeface="MS PGothic" charset="-128"/>
              </a:rPr>
              <a:t>             a.    Remember that the heat emergency may be secondary to a medical or trauma emergency.</a:t>
            </a:r>
            <a:endParaRPr lang="en-IN" altLang="en-US" dirty="0">
              <a:latin typeface="Times New Roman" charset="0"/>
              <a:ea typeface="MS PGothic" charset="-128"/>
            </a:endParaRPr>
          </a:p>
          <a:p>
            <a:r>
              <a:rPr lang="en-US" altLang="en-US" dirty="0">
                <a:latin typeface="Times New Roman" charset="0"/>
                <a:ea typeface="MS PGothic" charset="-128"/>
              </a:rPr>
              <a:t>             b.    If the patient is unconscious, has an altered mental status, or requires intravenous fluids to treat shock, consider calling for ALS assistance.</a:t>
            </a:r>
            <a:endParaRPr lang="en-IN" altLang="en-US" dirty="0">
              <a:latin typeface="Times New Roman" charset="0"/>
              <a:ea typeface="MS PGothic" charset="-128"/>
            </a:endParaRPr>
          </a:p>
          <a:p>
            <a:r>
              <a:rPr lang="en-US" altLang="en-US" dirty="0">
                <a:latin typeface="Times New Roman" charset="0"/>
                <a:ea typeface="MS PGothic" charset="-128"/>
              </a:rPr>
              <a:t>             c.    Look for indicators of the MOI.</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baseline="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Protect yourself from heat and biologic hazards.</a:t>
            </a:r>
          </a:p>
          <a:p>
            <a:r>
              <a:rPr lang="en-US" sz="1200" kern="1200" dirty="0">
                <a:solidFill>
                  <a:schemeClr val="tx1"/>
                </a:solidFill>
                <a:effectLst/>
                <a:latin typeface="Times New Roman" pitchFamily="18" charset="0"/>
                <a:ea typeface="MS PGothic" pitchFamily="34" charset="-128"/>
                <a:cs typeface="+mn-cs"/>
              </a:rPr>
              <a:t>	i.   Stay hydrated</a:t>
            </a:r>
          </a:p>
          <a:p>
            <a:r>
              <a:rPr lang="en-US" sz="1200" kern="1200" dirty="0">
                <a:solidFill>
                  <a:schemeClr val="tx1"/>
                </a:solidFill>
                <a:effectLst/>
                <a:latin typeface="Times New Roman" pitchFamily="18" charset="0"/>
                <a:ea typeface="MS PGothic" pitchFamily="34" charset="-128"/>
                <a:cs typeface="+mn-cs"/>
              </a:rPr>
              <a:t>	ii.  Use appropriate standard precautions, including gloves and eye protection.</a:t>
            </a:r>
          </a:p>
          <a:p>
            <a:endParaRPr lang="en-IN" altLang="en-US" dirty="0">
              <a:latin typeface="Times New Roman" charset="0"/>
              <a:ea typeface="MS PGothic" charset="-128"/>
            </a:endParaRPr>
          </a:p>
        </p:txBody>
      </p:sp>
    </p:spTree>
    <p:extLst>
      <p:ext uri="{BB962C8B-B14F-4D97-AF65-F5344CB8AC3E}">
        <p14:creationId xmlns:p14="http://schemas.microsoft.com/office/powerpoint/2010/main" val="18959748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r>
              <a:rPr lang="en-US" altLang="en-US" dirty="0">
                <a:latin typeface="Times New Roman" charset="0"/>
                <a:ea typeface="MS PGothic" charset="-128"/>
              </a:rPr>
              <a:t>B.    Primary assessment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Form a general impression.</a:t>
            </a:r>
            <a:endParaRPr lang="en-IN" altLang="en-US" dirty="0">
              <a:latin typeface="Times New Roman" charset="0"/>
              <a:ea typeface="MS PGothic" charset="-128"/>
            </a:endParaRPr>
          </a:p>
          <a:p>
            <a:r>
              <a:rPr lang="en-US" altLang="en-US" dirty="0">
                <a:latin typeface="Times New Roman" charset="0"/>
                <a:ea typeface="MS PGothic" charset="-128"/>
              </a:rPr>
              <a:t>              a.    Observe how the patient interacts with you and the environment.</a:t>
            </a:r>
            <a:endParaRPr lang="en-IN" altLang="en-US" dirty="0">
              <a:latin typeface="Times New Roman" charset="0"/>
              <a:ea typeface="MS PGothic" charset="-128"/>
            </a:endParaRPr>
          </a:p>
          <a:p>
            <a:r>
              <a:rPr lang="en-US" altLang="en-US" dirty="0">
                <a:latin typeface="Times New Roman" charset="0"/>
                <a:ea typeface="MS PGothic" charset="-128"/>
              </a:rPr>
              <a:t>              b.    A heat emergency may be the primary or secondary condition.</a:t>
            </a:r>
            <a:endParaRPr lang="en-IN" altLang="en-US" dirty="0">
              <a:latin typeface="Times New Roman" charset="0"/>
              <a:ea typeface="MS PGothic" charset="-128"/>
            </a:endParaRPr>
          </a:p>
          <a:p>
            <a:r>
              <a:rPr lang="en-US" altLang="en-US" dirty="0">
                <a:latin typeface="Times New Roman" charset="0"/>
                <a:ea typeface="MS PGothic" charset="-128"/>
              </a:rPr>
              <a:t>              c.    Perform a rapid scan and avoid tunnel vision.</a:t>
            </a:r>
            <a:endParaRPr lang="en-IN" altLang="en-US" dirty="0">
              <a:latin typeface="Times New Roman" charset="0"/>
              <a:ea typeface="MS PGothic" charset="-128"/>
            </a:endParaRPr>
          </a:p>
          <a:p>
            <a:r>
              <a:rPr lang="en-US" altLang="en-US" dirty="0">
                <a:latin typeface="Times New Roman" charset="0"/>
                <a:ea typeface="MS PGothic" charset="-128"/>
              </a:rPr>
              <a:t>              d.    Assess the patient’s mental status using the AVPU scale.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309390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2.    Airway and breathing</a:t>
            </a:r>
            <a:endParaRPr lang="en-IN" altLang="en-US" dirty="0">
              <a:latin typeface="Times New Roman" charset="0"/>
              <a:ea typeface="MS PGothic" charset="-128"/>
            </a:endParaRPr>
          </a:p>
          <a:p>
            <a:r>
              <a:rPr lang="en-US" altLang="en-US" dirty="0">
                <a:latin typeface="Times New Roman" charset="0"/>
                <a:ea typeface="MS PGothic" charset="-128"/>
              </a:rPr>
              <a:t>       a.    Unless the patient is unresponsive, the airway should be patent.</a:t>
            </a:r>
            <a:endParaRPr lang="en-IN" altLang="en-US" dirty="0">
              <a:latin typeface="Times New Roman" charset="0"/>
              <a:ea typeface="MS PGothic" charset="-128"/>
            </a:endParaRPr>
          </a:p>
          <a:p>
            <a:r>
              <a:rPr lang="en-US" altLang="en-US" dirty="0">
                <a:latin typeface="Times New Roman" charset="0"/>
                <a:ea typeface="MS PGothic" charset="-128"/>
              </a:rPr>
              <a:t>       b.    Nausea and vomiting may occur.</a:t>
            </a:r>
            <a:endParaRPr lang="en-IN" altLang="en-US" dirty="0">
              <a:latin typeface="Times New Roman" charset="0"/>
              <a:ea typeface="MS PGothic" charset="-128"/>
            </a:endParaRPr>
          </a:p>
          <a:p>
            <a:r>
              <a:rPr lang="en-US" altLang="en-US" dirty="0">
                <a:latin typeface="Times New Roman" charset="0"/>
                <a:ea typeface="MS PGothic" charset="-128"/>
              </a:rPr>
              <a:t>       c.    Position the patient to protect the airway as necessary.</a:t>
            </a:r>
            <a:endParaRPr lang="en-IN" altLang="en-US" dirty="0">
              <a:latin typeface="Times New Roman" charset="0"/>
              <a:ea typeface="MS PGothic" charset="-128"/>
            </a:endParaRPr>
          </a:p>
          <a:p>
            <a:r>
              <a:rPr lang="en-US" altLang="en-US" dirty="0">
                <a:latin typeface="Times New Roman" charset="0"/>
                <a:ea typeface="MS PGothic" charset="-128"/>
              </a:rPr>
              <a:t>       d.    If the patient is unresponsive, be cautious of how you open the airway and consider spinal immobilization if trauma is a possibility.</a:t>
            </a:r>
            <a:endParaRPr lang="en-IN" altLang="en-US" dirty="0">
              <a:latin typeface="Times New Roman" charset="0"/>
              <a:ea typeface="MS PGothic" charset="-128"/>
            </a:endParaRPr>
          </a:p>
          <a:p>
            <a:r>
              <a:rPr lang="en-US" altLang="en-US" dirty="0">
                <a:latin typeface="Times New Roman" charset="0"/>
                <a:ea typeface="MS PGothic" charset="-128"/>
              </a:rPr>
              <a:t>       e.    If the patient is unresponsive, insert an airway and provide bag-mask ventilations.</a:t>
            </a:r>
            <a:endParaRPr lang="en-IN" altLang="en-US" dirty="0">
              <a:latin typeface="Times New Roman" charset="0"/>
              <a:ea typeface="MS PGothic" charset="-128"/>
            </a:endParaRPr>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F735E07-242E-0A4C-85E0-AE5F39D5CCBB}" type="slidenum">
              <a:rPr lang="en-US" altLang="en-US" sz="1200"/>
              <a:pPr eaLnBrk="1" hangingPunct="1"/>
              <a:t>64</a:t>
            </a:fld>
            <a:endParaRPr lang="en-US" altLang="en-US" sz="1200" dirty="0"/>
          </a:p>
        </p:txBody>
      </p:sp>
    </p:spTree>
    <p:extLst>
      <p:ext uri="{BB962C8B-B14F-4D97-AF65-F5344CB8AC3E}">
        <p14:creationId xmlns:p14="http://schemas.microsoft.com/office/powerpoint/2010/main" val="8760225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Circulation</a:t>
            </a:r>
            <a:endParaRPr lang="en-IN" altLang="en-US" dirty="0">
              <a:latin typeface="Times New Roman" charset="0"/>
              <a:ea typeface="MS PGothic" charset="-128"/>
            </a:endParaRPr>
          </a:p>
          <a:p>
            <a:r>
              <a:rPr lang="en-US" altLang="en-US" dirty="0">
                <a:latin typeface="Times New Roman" charset="0"/>
                <a:ea typeface="MS PGothic" charset="-128"/>
              </a:rPr>
              <a:t>       a.    If adequate, assess for perfusion and bleeding.</a:t>
            </a:r>
            <a:endParaRPr lang="en-IN" altLang="en-US" dirty="0">
              <a:latin typeface="Times New Roman" charset="0"/>
              <a:ea typeface="MS PGothic" charset="-128"/>
            </a:endParaRPr>
          </a:p>
          <a:p>
            <a:r>
              <a:rPr lang="en-US" altLang="en-US" dirty="0">
                <a:latin typeface="Times New Roman" charset="0"/>
                <a:ea typeface="MS PGothic" charset="-128"/>
              </a:rPr>
              <a:t>       b.    Assess the patient’s skin condition.</a:t>
            </a:r>
            <a:endParaRPr lang="en-IN" altLang="en-US" dirty="0">
              <a:latin typeface="Times New Roman" charset="0"/>
              <a:ea typeface="MS PGothic" charset="-128"/>
            </a:endParaRPr>
          </a:p>
          <a:p>
            <a:r>
              <a:rPr lang="en-US" altLang="en-US" dirty="0">
                <a:latin typeface="Times New Roman" charset="0"/>
                <a:ea typeface="MS PGothic" charset="-128"/>
              </a:rPr>
              <a:t>       c.    Treat for shock by removing the patient from the heat and positioning the patient to improve circulation.</a:t>
            </a:r>
            <a:endParaRPr lang="en-IN" altLang="en-US" dirty="0">
              <a:latin typeface="Times New Roman" charset="0"/>
              <a:ea typeface="MS PGothic" charset="-128"/>
            </a:endParaRPr>
          </a:p>
          <a:p>
            <a:r>
              <a:rPr lang="en-US" altLang="en-US" dirty="0">
                <a:latin typeface="Times New Roman" charset="0"/>
                <a:ea typeface="MS PGothic" charset="-128"/>
              </a:rPr>
              <a:t>       d.    If the patient is bleeding, bandage according to protocol.</a:t>
            </a:r>
            <a:endParaRPr lang="en-IN" altLang="en-US" dirty="0">
              <a:latin typeface="Times New Roman" charset="0"/>
              <a:ea typeface="MS PGothic" charset="-128"/>
            </a:endParaRPr>
          </a:p>
          <a:p>
            <a:r>
              <a:rPr lang="en-US" altLang="en-US" dirty="0">
                <a:latin typeface="Times New Roman" charset="0"/>
                <a:ea typeface="MS PGothic" charset="-128"/>
              </a:rPr>
              <a:t>       e.    If the patient has any signs of heat stroke, provide rapid transport.</a:t>
            </a:r>
            <a:endParaRPr lang="en-IN" altLang="en-US" dirty="0">
              <a:latin typeface="Times New Roman" charset="0"/>
              <a:ea typeface="MS PGothic" charset="-128"/>
            </a:endParaRPr>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87CEF0-97D9-FF47-B5BD-26CDEA50ACCA}" type="slidenum">
              <a:rPr lang="en-US" altLang="en-US" sz="1200"/>
              <a:pPr eaLnBrk="1" hangingPunct="1"/>
              <a:t>65</a:t>
            </a:fld>
            <a:endParaRPr lang="en-US" altLang="en-US" sz="1200" dirty="0"/>
          </a:p>
        </p:txBody>
      </p:sp>
    </p:spTree>
    <p:extLst>
      <p:ext uri="{BB962C8B-B14F-4D97-AF65-F5344CB8AC3E}">
        <p14:creationId xmlns:p14="http://schemas.microsoft.com/office/powerpoint/2010/main" val="1632988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Investigate the chief complaint.</a:t>
            </a:r>
            <a:endParaRPr lang="en-IN" altLang="en-US" dirty="0">
              <a:latin typeface="Times New Roman" charset="0"/>
              <a:ea typeface="MS PGothic" charset="-128"/>
            </a:endParaRPr>
          </a:p>
          <a:p>
            <a:r>
              <a:rPr lang="en-US" altLang="en-US" dirty="0">
                <a:latin typeface="Times New Roman" charset="0"/>
                <a:ea typeface="MS PGothic" charset="-128"/>
              </a:rPr>
              <a:t>              a.   Be alert for specific signs and symptoms.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804273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2.    SAMPLE history</a:t>
            </a:r>
            <a:endParaRPr lang="en-IN" altLang="en-US" dirty="0">
              <a:latin typeface="Times New Roman" charset="0"/>
              <a:ea typeface="MS PGothic" charset="-128"/>
            </a:endParaRPr>
          </a:p>
          <a:p>
            <a:r>
              <a:rPr lang="en-US" altLang="en-US" dirty="0">
                <a:latin typeface="Times New Roman" charset="0"/>
                <a:ea typeface="MS PGothic" charset="-128"/>
              </a:rPr>
              <a:t>       a.    Note any activities, conditions, or medications that may predispose a patient to dehydration or heat-related problems.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Determine your patient’s exposure to heat and humidity and activities prior to the onset of symptoms.</a:t>
            </a:r>
            <a:endParaRPr lang="en-IN" altLang="en-US" dirty="0">
              <a:latin typeface="Times New Roman" charset="0"/>
              <a:ea typeface="MS PGothic" charset="-128"/>
            </a:endParaRPr>
          </a:p>
        </p:txBody>
      </p:sp>
    </p:spTree>
    <p:extLst>
      <p:ext uri="{BB962C8B-B14F-4D97-AF65-F5344CB8AC3E}">
        <p14:creationId xmlns:p14="http://schemas.microsoft.com/office/powerpoint/2010/main" val="9760810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r>
              <a:rPr lang="en-US" altLang="en-US" dirty="0">
                <a:latin typeface="Times New Roman" charset="0"/>
                <a:ea typeface="MS PGothic" charset="-128"/>
              </a:rPr>
              <a:t>D.    Secondary assessment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Physical examination</a:t>
            </a:r>
            <a:endParaRPr lang="en-IN" altLang="en-US" dirty="0">
              <a:latin typeface="Times New Roman" charset="0"/>
              <a:ea typeface="MS PGothic" charset="-128"/>
            </a:endParaRPr>
          </a:p>
          <a:p>
            <a:r>
              <a:rPr lang="en-US" altLang="en-US" dirty="0">
                <a:latin typeface="Times New Roman" charset="0"/>
                <a:ea typeface="MS PGothic" charset="-128"/>
              </a:rPr>
              <a:t>              a.    If the patient is unresponsive, perform a secondary assessment on the entire body.</a:t>
            </a:r>
            <a:endParaRPr lang="en-IN" altLang="en-US" dirty="0">
              <a:latin typeface="Times New Roman" charset="0"/>
              <a:ea typeface="MS PGothic" charset="-128"/>
            </a:endParaRPr>
          </a:p>
          <a:p>
            <a:r>
              <a:rPr lang="en-US" altLang="en-US" dirty="0">
                <a:latin typeface="Times New Roman" charset="0"/>
                <a:ea typeface="MS PGothic" charset="-128"/>
              </a:rPr>
              <a:t>              b.    If the patient is conscious, perform an assessment of specific areas of the body.</a:t>
            </a:r>
            <a:endParaRPr lang="en-IN" altLang="en-US" dirty="0">
              <a:latin typeface="Times New Roman" charset="0"/>
              <a:ea typeface="MS PGothic" charset="-128"/>
            </a:endParaRPr>
          </a:p>
          <a:p>
            <a:r>
              <a:rPr lang="en-US" altLang="en-US" dirty="0">
                <a:latin typeface="Times New Roman" charset="0"/>
                <a:ea typeface="MS PGothic" charset="-128"/>
              </a:rPr>
              <a:t>              c.    Assess the patient for muscle cramps or confusion.</a:t>
            </a:r>
            <a:endParaRPr lang="en-IN" altLang="en-US" dirty="0">
              <a:latin typeface="Times New Roman" charset="0"/>
              <a:ea typeface="MS PGothic" charset="-128"/>
            </a:endParaRPr>
          </a:p>
          <a:p>
            <a:r>
              <a:rPr lang="en-US" altLang="en-US" dirty="0">
                <a:latin typeface="Times New Roman" charset="0"/>
                <a:ea typeface="MS PGothic" charset="-128"/>
              </a:rPr>
              <a:t>              d.    Examine the patient’s mental status and take vital signs.</a:t>
            </a:r>
            <a:endParaRPr lang="en-IN" altLang="en-US" dirty="0">
              <a:latin typeface="Times New Roman" charset="0"/>
              <a:ea typeface="MS PGothic" charset="-128"/>
            </a:endParaRPr>
          </a:p>
          <a:p>
            <a:r>
              <a:rPr lang="en-US" altLang="en-US" dirty="0">
                <a:latin typeface="Times New Roman" charset="0"/>
                <a:ea typeface="MS PGothic" charset="-128"/>
              </a:rPr>
              <a:t>              e.    Pay special attention to the patient’s skin temperature, turgor, and level of moisture.</a:t>
            </a:r>
            <a:endParaRPr lang="en-IN" altLang="en-US" dirty="0">
              <a:latin typeface="Times New Roman" charset="0"/>
              <a:ea typeface="MS PGothic" charset="-128"/>
            </a:endParaRPr>
          </a:p>
          <a:p>
            <a:r>
              <a:rPr lang="en-US" altLang="en-US" dirty="0">
                <a:latin typeface="Times New Roman" charset="0"/>
                <a:ea typeface="MS PGothic" charset="-128"/>
              </a:rPr>
              <a:t>              f.     Gently pinch the skin on the forehead or back of the hand.</a:t>
            </a:r>
            <a:endParaRPr lang="en-IN" altLang="en-US" dirty="0">
              <a:latin typeface="Times New Roman" charset="0"/>
              <a:ea typeface="MS PGothic" charset="-128"/>
            </a:endParaRPr>
          </a:p>
          <a:p>
            <a:r>
              <a:rPr lang="en-US" altLang="en-US" dirty="0">
                <a:latin typeface="Times New Roman" charset="0"/>
                <a:ea typeface="MS PGothic" charset="-128"/>
              </a:rPr>
              <a:t>              g.    Perform a careful neurologic examination.</a:t>
            </a:r>
            <a:endParaRPr lang="en-IN" altLang="en-US" dirty="0">
              <a:latin typeface="Times New Roman" charset="0"/>
              <a:ea typeface="MS PGothic" charset="-128"/>
            </a:endParaRPr>
          </a:p>
        </p:txBody>
      </p:sp>
    </p:spTree>
    <p:extLst>
      <p:ext uri="{BB962C8B-B14F-4D97-AF65-F5344CB8AC3E}">
        <p14:creationId xmlns:p14="http://schemas.microsoft.com/office/powerpoint/2010/main" val="3662917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r>
              <a:rPr lang="en-US" altLang="en-US" dirty="0">
                <a:latin typeface="Times New Roman" charset="0"/>
                <a:ea typeface="MS PGothic" charset="-128"/>
              </a:rPr>
              <a:t>2.    Vital signs</a:t>
            </a:r>
            <a:endParaRPr lang="en-IN" altLang="en-US" dirty="0">
              <a:latin typeface="Times New Roman" charset="0"/>
              <a:ea typeface="MS PGothic" charset="-128"/>
            </a:endParaRPr>
          </a:p>
          <a:p>
            <a:r>
              <a:rPr lang="en-US" altLang="en-US" dirty="0">
                <a:latin typeface="Times New Roman" charset="0"/>
                <a:ea typeface="MS PGothic" charset="-128"/>
              </a:rPr>
              <a:t>       a.    Patients who are hyperthermic will be tachycardic and tachypneic.</a:t>
            </a:r>
            <a:endParaRPr lang="en-IN" altLang="en-US" dirty="0">
              <a:latin typeface="Times New Roman" charset="0"/>
              <a:ea typeface="MS PGothic" charset="-128"/>
            </a:endParaRPr>
          </a:p>
          <a:p>
            <a:r>
              <a:rPr lang="en-US" altLang="en-US" dirty="0">
                <a:latin typeface="Times New Roman" charset="0"/>
                <a:ea typeface="MS PGothic" charset="-128"/>
              </a:rPr>
              <a:t>       b.    Falling blood pressure indicates that the patient is going into shock.</a:t>
            </a:r>
            <a:endParaRPr lang="en-IN" altLang="en-US" dirty="0">
              <a:latin typeface="Times New Roman" charset="0"/>
              <a:ea typeface="MS PGothic" charset="-128"/>
            </a:endParaRPr>
          </a:p>
          <a:p>
            <a:r>
              <a:rPr lang="en-US" altLang="en-US" dirty="0">
                <a:latin typeface="Times New Roman" charset="0"/>
                <a:ea typeface="MS PGothic" charset="-128"/>
              </a:rPr>
              <a:t>       c.    In heat exhaustion, the skin temperature may be normal or cool and clammy.</a:t>
            </a:r>
            <a:endParaRPr lang="en-IN" altLang="en-US" dirty="0">
              <a:latin typeface="Times New Roman" charset="0"/>
              <a:ea typeface="MS PGothic" charset="-128"/>
            </a:endParaRPr>
          </a:p>
          <a:p>
            <a:r>
              <a:rPr lang="en-US" altLang="en-US" dirty="0">
                <a:latin typeface="Times New Roman" charset="0"/>
                <a:ea typeface="MS PGothic" charset="-128"/>
              </a:rPr>
              <a:t>       d.    In heatstroke, the skin is hot.</a:t>
            </a:r>
            <a:endParaRPr lang="en-IN" altLang="en-US" dirty="0">
              <a:latin typeface="Times New Roman" charset="0"/>
              <a:ea typeface="MS PGothic" charset="-128"/>
            </a:endParaRPr>
          </a:p>
          <a:p>
            <a:r>
              <a:rPr lang="en-US" altLang="en-US" dirty="0">
                <a:latin typeface="Times New Roman" charset="0"/>
                <a:ea typeface="MS PGothic" charset="-128"/>
              </a:rPr>
              <a:t>       e.    Monitoring devices</a:t>
            </a:r>
            <a:endParaRPr lang="en-IN" altLang="en-US" dirty="0">
              <a:latin typeface="Times New Roman" charset="0"/>
              <a:ea typeface="MS PGothic" charset="-128"/>
            </a:endParaRPr>
          </a:p>
          <a:p>
            <a:r>
              <a:rPr lang="en-US" altLang="en-US" dirty="0">
                <a:latin typeface="Times New Roman" charset="0"/>
                <a:ea typeface="MS PGothic" charset="-128"/>
              </a:rPr>
              <a:t>              i.    Check the patient’s temperature with a thermometer, depending on protocol.</a:t>
            </a:r>
            <a:endParaRPr lang="en-IN" altLang="en-US" dirty="0">
              <a:latin typeface="Times New Roman" charset="0"/>
              <a:ea typeface="MS PGothic" charset="-128"/>
            </a:endParaRPr>
          </a:p>
          <a:p>
            <a:r>
              <a:rPr lang="en-US" altLang="en-US" dirty="0">
                <a:latin typeface="Times New Roman" charset="0"/>
                <a:ea typeface="MS PGothic" charset="-128"/>
              </a:rPr>
              <a:t>              ii.   In patients with a heat-related emergency, pulse oximetry is also indicated.</a:t>
            </a:r>
            <a:endParaRPr lang="en-IN" altLang="en-US" dirty="0">
              <a:latin typeface="Times New Roman" charset="0"/>
              <a:ea typeface="MS PGothic" charset="-128"/>
            </a:endParaRPr>
          </a:p>
        </p:txBody>
      </p:sp>
    </p:spTree>
    <p:extLst>
      <p:ext uri="{BB962C8B-B14F-4D97-AF65-F5344CB8AC3E}">
        <p14:creationId xmlns:p14="http://schemas.microsoft.com/office/powerpoint/2010/main" val="15777637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Watch carefully for deterioration.</a:t>
            </a:r>
            <a:endParaRPr lang="en-IN" altLang="en-US" dirty="0">
              <a:latin typeface="Times New Roman" charset="0"/>
              <a:ea typeface="MS PGothic" charset="-128"/>
            </a:endParaRPr>
          </a:p>
          <a:p>
            <a:r>
              <a:rPr lang="en-US" altLang="en-US" dirty="0">
                <a:latin typeface="Times New Roman" charset="0"/>
                <a:ea typeface="MS PGothic" charset="-128"/>
              </a:rPr>
              <a:t>       2.    Patients with symptoms of heatstroke should be transported immediately </a:t>
            </a:r>
            <a:r>
              <a:rPr lang="en-US" sz="1200" kern="1200" dirty="0">
                <a:solidFill>
                  <a:schemeClr val="tx1"/>
                </a:solidFill>
                <a:effectLst/>
                <a:latin typeface="Times New Roman" pitchFamily="18" charset="0"/>
                <a:ea typeface="MS PGothic" pitchFamily="34" charset="-128"/>
                <a:cs typeface="+mn-cs"/>
              </a:rPr>
              <a:t>in a cool ambulance, passively cooled with clothing removal, and actively cooled by spraying the patient with water and fanning.</a:t>
            </a:r>
          </a:p>
          <a:p>
            <a:r>
              <a:rPr lang="en-US" altLang="en-US" dirty="0">
                <a:latin typeface="Times New Roman" charset="0"/>
                <a:ea typeface="MS PGothic" charset="-128"/>
              </a:rPr>
              <a:t>       3.    Monitor vital signs at least every 5 minutes.</a:t>
            </a:r>
            <a:endParaRPr lang="en-IN" altLang="en-US" dirty="0">
              <a:latin typeface="Times New Roman" charset="0"/>
              <a:ea typeface="MS PGothic" charset="-128"/>
            </a:endParaRPr>
          </a:p>
          <a:p>
            <a:r>
              <a:rPr lang="en-US" altLang="en-US" dirty="0">
                <a:latin typeface="Times New Roman" charset="0"/>
                <a:ea typeface="MS PGothic" charset="-128"/>
              </a:rPr>
              <a:t>       4.    Evaluate the effectiveness of your interventions.</a:t>
            </a:r>
            <a:endParaRPr lang="en-IN" altLang="en-US" dirty="0">
              <a:latin typeface="Times New Roman" charset="0"/>
              <a:ea typeface="MS PGothic" charset="-128"/>
            </a:endParaRPr>
          </a:p>
          <a:p>
            <a:r>
              <a:rPr lang="en-US" altLang="en-US" dirty="0">
                <a:latin typeface="Times New Roman" charset="0"/>
                <a:ea typeface="MS PGothic" charset="-128"/>
              </a:rPr>
              <a:t>       5.    Be careful not to overcool a patient.</a:t>
            </a:r>
            <a:endParaRPr lang="en-IN" altLang="en-US" dirty="0">
              <a:latin typeface="Times New Roman" charset="0"/>
              <a:ea typeface="MS PGothic" charset="-128"/>
            </a:endParaRPr>
          </a:p>
        </p:txBody>
      </p:sp>
    </p:spTree>
    <p:extLst>
      <p:ext uri="{BB962C8B-B14F-4D97-AF65-F5344CB8AC3E}">
        <p14:creationId xmlns:p14="http://schemas.microsoft.com/office/powerpoint/2010/main" val="34705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Nutrition and hydration</a:t>
            </a:r>
            <a:endParaRPr lang="en-IN" altLang="en-US" dirty="0">
              <a:latin typeface="Times New Roman" charset="0"/>
              <a:ea typeface="MS PGothic" charset="-128"/>
            </a:endParaRPr>
          </a:p>
          <a:p>
            <a:r>
              <a:rPr lang="en-US" altLang="en-US" dirty="0">
                <a:latin typeface="Times New Roman" charset="0"/>
                <a:ea typeface="MS PGothic" charset="-128"/>
              </a:rPr>
              <a:t>       a.    A lack of food or water will aggravate hot or cold stress.</a:t>
            </a:r>
            <a:endParaRPr lang="en-IN" altLang="en-US" dirty="0">
              <a:latin typeface="Times New Roman" charset="0"/>
              <a:ea typeface="MS PGothic" charset="-128"/>
            </a:endParaRPr>
          </a:p>
          <a:p>
            <a:r>
              <a:rPr lang="en-US" altLang="en-US" dirty="0">
                <a:latin typeface="Times New Roman" charset="0"/>
                <a:ea typeface="MS PGothic" charset="-128"/>
              </a:rPr>
              <a:t>       b.    Alcohol will change the body’s ability to regulate temperature.</a:t>
            </a:r>
            <a:endParaRPr lang="en-IN" altLang="en-US" dirty="0">
              <a:latin typeface="Times New Roman" charset="0"/>
              <a:ea typeface="MS PGothic"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F90BEB-2A07-4040-A137-D46E936C0B54}" type="slidenum">
              <a:rPr lang="en-US" altLang="en-US" sz="1200"/>
              <a:pPr eaLnBrk="1" hangingPunct="1"/>
              <a:t>8</a:t>
            </a:fld>
            <a:endParaRPr lang="en-US" altLang="en-US" sz="1200" dirty="0"/>
          </a:p>
        </p:txBody>
      </p:sp>
    </p:spTree>
    <p:extLst>
      <p:ext uri="{BB962C8B-B14F-4D97-AF65-F5344CB8AC3E}">
        <p14:creationId xmlns:p14="http://schemas.microsoft.com/office/powerpoint/2010/main" val="1565369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r>
              <a:rPr lang="en-US" altLang="en-US" dirty="0">
                <a:latin typeface="Times New Roman" charset="0"/>
                <a:ea typeface="MS PGothic" charset="-128"/>
              </a:rPr>
              <a:t>6.    Inform the staff at the receiving facility early on that your patient is experiencing heatstroke because additional resources may be required.</a:t>
            </a:r>
            <a:endParaRPr lang="en-IN" altLang="en-US" dirty="0">
              <a:latin typeface="Times New Roman" charset="0"/>
              <a:ea typeface="MS PGothic" charset="-128"/>
            </a:endParaRPr>
          </a:p>
          <a:p>
            <a:r>
              <a:rPr lang="en-US" altLang="en-US" dirty="0">
                <a:latin typeface="Times New Roman" charset="0"/>
                <a:ea typeface="MS PGothic" charset="-128"/>
              </a:rPr>
              <a:t>7.    Document environmental conditions and the activities the patient was performing prior to onset.</a:t>
            </a:r>
            <a:endParaRPr lang="en-IN" altLang="en-US" dirty="0">
              <a:latin typeface="Times New Roman" charset="0"/>
              <a:ea typeface="MS PGothic" charset="-128"/>
            </a:endParaRPr>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16F4BD0-8124-8749-BAC9-A40274D6D759}" type="slidenum">
              <a:rPr lang="en-US" altLang="en-US" sz="1200"/>
              <a:pPr eaLnBrk="1" hangingPunct="1"/>
              <a:t>71</a:t>
            </a:fld>
            <a:endParaRPr lang="en-US" altLang="en-US" sz="1200" dirty="0"/>
          </a:p>
        </p:txBody>
      </p:sp>
    </p:spTree>
    <p:extLst>
      <p:ext uri="{BB962C8B-B14F-4D97-AF65-F5344CB8AC3E}">
        <p14:creationId xmlns:p14="http://schemas.microsoft.com/office/powerpoint/2010/main" val="3811273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IX. Management of Heat Emergencies</a:t>
            </a:r>
          </a:p>
          <a:p>
            <a:r>
              <a:rPr lang="en-US" altLang="en-US" dirty="0">
                <a:latin typeface="Times New Roman" charset="0"/>
                <a:ea typeface="MS PGothic" charset="-128"/>
              </a:rPr>
              <a:t>A.    Heat cramps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Take the following steps:</a:t>
            </a:r>
            <a:endParaRPr lang="en-IN" altLang="en-US" dirty="0">
              <a:latin typeface="Times New Roman" charset="0"/>
              <a:ea typeface="MS PGothic" charset="-128"/>
            </a:endParaRPr>
          </a:p>
          <a:p>
            <a:r>
              <a:rPr lang="en-US" altLang="en-US" dirty="0">
                <a:latin typeface="Times New Roman" charset="0"/>
                <a:ea typeface="MS PGothic" charset="-128"/>
              </a:rPr>
              <a:t>               a.    Remove the patient from the hot environment and loosen any tight clothing.</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Administer high-flow oxygen if indicated.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Have the patient sit or lie down until the cramps subside.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Replace fluids by mouth.</a:t>
            </a:r>
            <a:endParaRPr lang="en-IN" altLang="en-US" dirty="0">
              <a:latin typeface="Times New Roman" charset="0"/>
              <a:ea typeface="MS PGothic" charset="-128"/>
            </a:endParaRPr>
          </a:p>
          <a:p>
            <a:r>
              <a:rPr lang="en-US" altLang="en-US" dirty="0">
                <a:latin typeface="Times New Roman" charset="0"/>
                <a:ea typeface="MS PGothic" charset="-128"/>
              </a:rPr>
              <a:t>               e.    Cool the patient with water spray or mist and add convection by manually or mechanically fanning the patient.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baseline="0" dirty="0">
                <a:latin typeface="Times New Roman" charset="0"/>
                <a:ea typeface="MS PGothic" charset="-128"/>
              </a:rPr>
              <a:t> </a:t>
            </a:r>
            <a:r>
              <a:rPr lang="en-US" altLang="en-US" dirty="0">
                <a:latin typeface="Times New Roman" charset="0"/>
                <a:ea typeface="MS PGothic" charset="-128"/>
              </a:rPr>
              <a:t>  2.    When the heat cramps are gone, the patient may resume activity.</a:t>
            </a:r>
            <a:endParaRPr lang="en-IN" altLang="en-US" dirty="0">
              <a:latin typeface="Times New Roman" charset="0"/>
              <a:ea typeface="MS PGothic" charset="-128"/>
            </a:endParaRPr>
          </a:p>
          <a:p>
            <a:r>
              <a:rPr lang="en-US" altLang="en-US" dirty="0">
                <a:latin typeface="Times New Roman" charset="0"/>
                <a:ea typeface="MS PGothic" charset="-128"/>
              </a:rPr>
              <a:t>        3.    The best preventive and treatment strategy is hydration by drinking water.</a:t>
            </a:r>
            <a:endParaRPr lang="en-IN" altLang="en-US" dirty="0">
              <a:latin typeface="Times New Roman" charset="0"/>
              <a:ea typeface="MS PGothic" charset="-128"/>
            </a:endParaRPr>
          </a:p>
          <a:p>
            <a:r>
              <a:rPr lang="en-US" altLang="en-US" dirty="0">
                <a:latin typeface="Times New Roman" charset="0"/>
                <a:ea typeface="MS PGothic" charset="-128"/>
              </a:rPr>
              <a:t>        4.    If the cramps do not go away after these measures, transport the patient to the hospital.</a:t>
            </a:r>
          </a:p>
          <a:p>
            <a:r>
              <a:rPr lang="en-US" altLang="en-US" dirty="0">
                <a:latin typeface="Times New Roman" charset="0"/>
                <a:ea typeface="MS PGothic" charset="-128"/>
              </a:rPr>
              <a:t>B.    Heat exhaustion</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To treat the patient with heat exhaustion, follow the steps in Skill Drill 33-1.</a:t>
            </a:r>
            <a:endParaRPr lang="en-IN" altLang="en-US" dirty="0">
              <a:latin typeface="Times New Roman" charset="0"/>
              <a:ea typeface="MS PGothic" charset="-128"/>
            </a:endParaRPr>
          </a:p>
          <a:p>
            <a:endParaRPr lang="en-IN" altLang="en-US" dirty="0">
              <a:latin typeface="Times New Roman" charset="0"/>
              <a:ea typeface="MS PGothic" charset="-128"/>
            </a:endParaRPr>
          </a:p>
        </p:txBody>
      </p:sp>
    </p:spTree>
    <p:extLst>
      <p:ext uri="{BB962C8B-B14F-4D97-AF65-F5344CB8AC3E}">
        <p14:creationId xmlns:p14="http://schemas.microsoft.com/office/powerpoint/2010/main" val="18114554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Heatstroke</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Recovery from heat stroke depends on the speed with which treatment is administered.</a:t>
            </a:r>
            <a:endParaRPr lang="en-IN" altLang="en-US" dirty="0">
              <a:latin typeface="Times New Roman" charset="0"/>
              <a:ea typeface="MS PGothic" charset="-128"/>
            </a:endParaRPr>
          </a:p>
          <a:p>
            <a:r>
              <a:rPr lang="en-US" altLang="en-US" dirty="0">
                <a:latin typeface="Times New Roman" charset="0"/>
                <a:ea typeface="MS PGothic" charset="-128"/>
              </a:rPr>
              <a:t>       2.    Emergency treatment has one objective: Lower the body temperature by any means available.</a:t>
            </a:r>
            <a:endParaRPr lang="en-IN" altLang="en-US" dirty="0">
              <a:latin typeface="Times New Roman" charset="0"/>
              <a:ea typeface="MS PGothic" charset="-128"/>
            </a:endParaRPr>
          </a:p>
          <a:p>
            <a:r>
              <a:rPr lang="en-US" altLang="en-US" dirty="0">
                <a:latin typeface="Times New Roman" charset="0"/>
                <a:ea typeface="MS PGothic" charset="-128"/>
              </a:rPr>
              <a:t>       3.    Take the following steps when treating a patient with heatstroke:</a:t>
            </a:r>
            <a:endParaRPr lang="en-IN" altLang="en-US" dirty="0">
              <a:latin typeface="Times New Roman" charset="0"/>
              <a:ea typeface="MS PGothic" charset="-128"/>
            </a:endParaRPr>
          </a:p>
          <a:p>
            <a:r>
              <a:rPr lang="en-US" altLang="en-US" dirty="0">
                <a:latin typeface="Times New Roman" charset="0"/>
                <a:ea typeface="MS PGothic" charset="-128"/>
              </a:rPr>
              <a:t>              a.    Move the patient out of the hot environment and into the ambulance.</a:t>
            </a:r>
            <a:endParaRPr lang="en-IN" altLang="en-US" dirty="0">
              <a:latin typeface="Times New Roman" charset="0"/>
              <a:ea typeface="MS PGothic" charset="-128"/>
            </a:endParaRPr>
          </a:p>
          <a:p>
            <a:r>
              <a:rPr lang="en-US" altLang="en-US" dirty="0">
                <a:latin typeface="Times New Roman" charset="0"/>
                <a:ea typeface="MS PGothic" charset="-128"/>
              </a:rPr>
              <a:t>              b.    Set the air conditioning to maximum cooling.</a:t>
            </a:r>
            <a:endParaRPr lang="en-IN" altLang="en-US" dirty="0">
              <a:latin typeface="Times New Roman" charset="0"/>
              <a:ea typeface="MS PGothic" charset="-128"/>
            </a:endParaRPr>
          </a:p>
          <a:p>
            <a:r>
              <a:rPr lang="en-US" altLang="en-US" dirty="0">
                <a:latin typeface="Times New Roman" charset="0"/>
                <a:ea typeface="MS PGothic" charset="-128"/>
              </a:rPr>
              <a:t>              c.    Remove the patient’s clothing.</a:t>
            </a:r>
            <a:endParaRPr lang="en-IN" altLang="en-US" dirty="0">
              <a:latin typeface="Times New Roman" charset="0"/>
              <a:ea typeface="MS PGothic" charset="-128"/>
            </a:endParaRPr>
          </a:p>
          <a:p>
            <a:r>
              <a:rPr lang="en-US" altLang="en-US" dirty="0">
                <a:latin typeface="Times New Roman" charset="0"/>
                <a:ea typeface="MS PGothic" charset="-128"/>
              </a:rPr>
              <a:t>              d.    Administer high-flow oxygen and assist ventilations if indicated.</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2557316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Provide cold water immersion, if possible.</a:t>
            </a:r>
            <a:endParaRPr lang="en-IN" altLang="en-US" dirty="0">
              <a:latin typeface="Times New Roman" charset="0"/>
              <a:ea typeface="MS PGothic" charset="-128"/>
            </a:endParaRPr>
          </a:p>
          <a:p>
            <a:r>
              <a:rPr lang="en-US" altLang="en-US" dirty="0">
                <a:latin typeface="Times New Roman" charset="0"/>
                <a:ea typeface="MS PGothic" charset="-128"/>
              </a:rPr>
              <a:t>f.     Spray the patient with cool water and fan him or her to quickly evaporate the moisture on the skin.</a:t>
            </a:r>
            <a:endParaRPr lang="en-IN" altLang="en-US" dirty="0">
              <a:latin typeface="Times New Roman" charset="0"/>
              <a:ea typeface="MS PGothic" charset="-128"/>
            </a:endParaRPr>
          </a:p>
          <a:p>
            <a:r>
              <a:rPr lang="en-US" altLang="en-US" dirty="0">
                <a:latin typeface="Times New Roman" charset="0"/>
                <a:ea typeface="MS PGothic" charset="-128"/>
              </a:rPr>
              <a:t>g.    Aggressively and repeatedly fan the patient.</a:t>
            </a:r>
            <a:endParaRPr lang="en-IN" altLang="en-US" dirty="0">
              <a:latin typeface="Times New Roman" charset="0"/>
              <a:ea typeface="MS PGothic" charset="-128"/>
            </a:endParaRPr>
          </a:p>
          <a:p>
            <a:r>
              <a:rPr lang="en-US" altLang="en-US" dirty="0">
                <a:latin typeface="Times New Roman" charset="0"/>
                <a:ea typeface="MS PGothic" charset="-128"/>
              </a:rPr>
              <a:t>h.    Exclude other causes of altered mental status and check blood glucose level, if possible.</a:t>
            </a:r>
            <a:endParaRPr lang="en-IN" altLang="en-US" dirty="0">
              <a:latin typeface="Times New Roman" charset="0"/>
              <a:ea typeface="MS PGothic" charset="-128"/>
            </a:endParaRPr>
          </a:p>
          <a:p>
            <a:r>
              <a:rPr lang="en-US" altLang="en-US" dirty="0">
                <a:latin typeface="Times New Roman" charset="0"/>
                <a:ea typeface="MS PGothic" charset="-128"/>
              </a:rPr>
              <a:t>i.     Transport immediately to the hospital.</a:t>
            </a:r>
            <a:endParaRPr lang="en-IN" altLang="en-US" dirty="0">
              <a:latin typeface="Times New Roman" charset="0"/>
              <a:ea typeface="MS PGothic" charset="-128"/>
            </a:endParaRPr>
          </a:p>
          <a:p>
            <a:r>
              <a:rPr lang="en-US" altLang="en-US" dirty="0">
                <a:latin typeface="Times New Roman" charset="0"/>
                <a:ea typeface="MS PGothic" charset="-128"/>
              </a:rPr>
              <a:t>j.     Notify the hospital of an arriving heat stroke patient.</a:t>
            </a:r>
            <a:endParaRPr lang="en-IN" altLang="en-US" dirty="0">
              <a:latin typeface="Times New Roman" charset="0"/>
              <a:ea typeface="MS PGothic" charset="-128"/>
            </a:endParaRPr>
          </a:p>
          <a:p>
            <a:r>
              <a:rPr lang="en-US" altLang="en-US" dirty="0">
                <a:latin typeface="Times New Roman" charset="0"/>
                <a:ea typeface="MS PGothic" charset="-128"/>
              </a:rPr>
              <a:t>k.    Do not overcool the patient. Call for ALS assistance if the patient begins to shiver.</a:t>
            </a:r>
            <a:endParaRPr lang="en-IN" altLang="en-US" dirty="0">
              <a:latin typeface="Times New Roman" charset="0"/>
              <a:ea typeface="MS PGothic" charset="-128"/>
            </a:endParaRPr>
          </a:p>
        </p:txBody>
      </p:sp>
    </p:spTree>
    <p:extLst>
      <p:ext uri="{BB962C8B-B14F-4D97-AF65-F5344CB8AC3E}">
        <p14:creationId xmlns:p14="http://schemas.microsoft.com/office/powerpoint/2010/main" val="9676353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X. Drowning</a:t>
            </a:r>
          </a:p>
          <a:p>
            <a:r>
              <a:rPr lang="en-US" altLang="en-US" dirty="0">
                <a:latin typeface="Times New Roman" charset="0"/>
                <a:ea typeface="MS PGothic" charset="-128"/>
              </a:rPr>
              <a:t>A.    Drowning is the process of experiencing respiratory impairment from submersion or immersion in liquid.</a:t>
            </a:r>
            <a:endParaRPr lang="en-IN" altLang="en-US" b="1" dirty="0">
              <a:latin typeface="Times New Roman" charset="0"/>
              <a:ea typeface="MS PGothic" charset="-128"/>
            </a:endParaRPr>
          </a:p>
          <a:p>
            <a:r>
              <a:rPr lang="en-US" altLang="en-US" dirty="0">
                <a:latin typeface="Times New Roman" charset="0"/>
                <a:ea typeface="MS PGothic" charset="-128"/>
              </a:rPr>
              <a:t>       1.    Some agencies may still use the term “near drowning” to refer to a patient who survives at least temporarily (24 hours) after suffocation in water.</a:t>
            </a:r>
            <a:endParaRPr lang="en-IN" altLang="en-US" b="1" dirty="0">
              <a:latin typeface="Times New Roman" charset="0"/>
              <a:ea typeface="MS PGothic" charset="-128"/>
            </a:endParaRPr>
          </a:p>
        </p:txBody>
      </p:sp>
    </p:spTree>
    <p:extLst>
      <p:ext uri="{BB962C8B-B14F-4D97-AF65-F5344CB8AC3E}">
        <p14:creationId xmlns:p14="http://schemas.microsoft.com/office/powerpoint/2010/main" val="1535174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marL="228600" indent="-228600">
              <a:buAutoNum type="alphaUcPeriod" startAt="2"/>
            </a:pPr>
            <a:r>
              <a:rPr lang="en-US" altLang="en-US" dirty="0">
                <a:latin typeface="Times New Roman" charset="0"/>
                <a:ea typeface="MS PGothic" charset="-128"/>
              </a:rPr>
              <a:t>  Risk factors</a:t>
            </a:r>
            <a:endParaRPr lang="en-IN" altLang="en-US" b="1" dirty="0">
              <a:latin typeface="Times New Roman" charset="0"/>
              <a:ea typeface="MS PGothic" charset="-128"/>
            </a:endParaRPr>
          </a:p>
          <a:p>
            <a:pPr marL="0" indent="0">
              <a:buNone/>
            </a:pPr>
            <a:r>
              <a:rPr lang="en-US" altLang="en-US" b="1" dirty="0">
                <a:latin typeface="Times New Roman" charset="0"/>
                <a:ea typeface="MS PGothic" charset="-128"/>
              </a:rPr>
              <a:t>       </a:t>
            </a:r>
            <a:r>
              <a:rPr lang="en-US" altLang="en-US" dirty="0">
                <a:latin typeface="Times New Roman" charset="0"/>
                <a:ea typeface="MS PGothic" charset="-128"/>
              </a:rPr>
              <a:t>1.    Alcohol consumption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2.    Preexisting seizure disorders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3.    Geriatric patients with cardiovascular disease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4.    Unsupervised access to water (for children)</a:t>
            </a:r>
            <a:endParaRPr lang="en-IN" altLang="en-US" dirty="0">
              <a:latin typeface="Times New Roman" charset="0"/>
              <a:ea typeface="MS PGothic" charset="-128"/>
            </a:endParaRPr>
          </a:p>
          <a:p>
            <a:r>
              <a:rPr lang="en-US" altLang="en-US" dirty="0">
                <a:latin typeface="Times New Roman" charset="0"/>
                <a:ea typeface="MS PGothic" charset="-128"/>
              </a:rPr>
              <a:t>C.    Drowning is often the last in a cycle of events caused by panic in the water.</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It can happen to anyone who is submerged in water for even a short period of time.</a:t>
            </a:r>
            <a:endParaRPr lang="en-IN" altLang="en-US" dirty="0">
              <a:latin typeface="Times New Roman" charset="0"/>
              <a:ea typeface="MS PGothic" charset="-128"/>
            </a:endParaRPr>
          </a:p>
          <a:p>
            <a:r>
              <a:rPr lang="en-US" altLang="en-US" dirty="0">
                <a:latin typeface="Times New Roman" charset="0"/>
                <a:ea typeface="MS PGothic" charset="-128"/>
              </a:rPr>
              <a:t>       2.    Struggling toward the surface or the shore, the person becomes fatigued or exhausted, which leads him or her to sink even deeper.</a:t>
            </a:r>
            <a:endParaRPr lang="en-IN" altLang="en-US" dirty="0">
              <a:latin typeface="Times New Roman" charset="0"/>
              <a:ea typeface="MS PGothic" charset="-128"/>
            </a:endParaRPr>
          </a:p>
          <a:p>
            <a:r>
              <a:rPr lang="en-US" altLang="en-US" dirty="0">
                <a:latin typeface="Times New Roman" charset="0"/>
                <a:ea typeface="MS PGothic" charset="-128"/>
              </a:rPr>
              <a:t>       3.    Drowning also occurs in buckets, puddles, bathtubs, and places where the person is not completely submerged. </a:t>
            </a:r>
            <a:endParaRPr lang="en-IN" altLang="en-US" dirty="0">
              <a:latin typeface="Times New Roman" charset="0"/>
              <a:ea typeface="MS PGothic" charset="-128"/>
            </a:endParaRPr>
          </a:p>
          <a:p>
            <a:r>
              <a:rPr lang="en-US" altLang="en-US" dirty="0">
                <a:latin typeface="Times New Roman" charset="0"/>
                <a:ea typeface="MS PGothic" charset="-128"/>
              </a:rPr>
              <a:t>D.    Laryngospasm</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Inhaling very small amounts of either fresh water or salt water can cause the muscles of the larynx and the vocal cords spasm.</a:t>
            </a:r>
            <a:endParaRPr lang="en-IN" altLang="en-US" dirty="0">
              <a:latin typeface="Times New Roman" charset="0"/>
              <a:ea typeface="MS PGothic" charset="-128"/>
            </a:endParaRPr>
          </a:p>
          <a:p>
            <a:r>
              <a:rPr lang="en-US" altLang="en-US" dirty="0">
                <a:latin typeface="Times New Roman" charset="0"/>
                <a:ea typeface="MS PGothic" charset="-128"/>
              </a:rPr>
              <a:t>       2.    Prevents more water from entering the lungs</a:t>
            </a:r>
            <a:endParaRPr lang="en-IN" altLang="en-US" dirty="0">
              <a:latin typeface="Times New Roman" charset="0"/>
              <a:ea typeface="MS PGothic" charset="-128"/>
            </a:endParaRPr>
          </a:p>
          <a:p>
            <a:r>
              <a:rPr lang="en-US" altLang="en-US" dirty="0">
                <a:latin typeface="Times New Roman" charset="0"/>
                <a:ea typeface="MS PGothic" charset="-128"/>
              </a:rPr>
              <a:t>       3.    In severe cases, progressive hypoxia occurs until the patient becomes unconscious.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10400229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r>
              <a:rPr lang="en-US" altLang="en-US" dirty="0">
                <a:latin typeface="Times New Roman" charset="0"/>
                <a:ea typeface="MS PGothic" charset="-128"/>
              </a:rPr>
              <a:t>E.    Spinal injuries in submersion incidents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Submersion incidents may be complicated by spinal fractures and spinal cord injuries.</a:t>
            </a:r>
            <a:endParaRPr lang="en-IN" altLang="en-US" dirty="0">
              <a:latin typeface="Times New Roman" charset="0"/>
              <a:ea typeface="MS PGothic" charset="-128"/>
            </a:endParaRPr>
          </a:p>
          <a:p>
            <a:r>
              <a:rPr lang="en-US" altLang="en-US" dirty="0">
                <a:latin typeface="Times New Roman" charset="0"/>
                <a:ea typeface="MS PGothic" charset="-128"/>
              </a:rPr>
              <a:t>       2.    Assume that spinal injury exists with the following conditions:</a:t>
            </a:r>
            <a:endParaRPr lang="en-IN" altLang="en-US" dirty="0">
              <a:latin typeface="Times New Roman" charset="0"/>
              <a:ea typeface="MS PGothic" charset="-128"/>
            </a:endParaRPr>
          </a:p>
          <a:p>
            <a:r>
              <a:rPr lang="en-US" altLang="en-US" dirty="0">
                <a:latin typeface="Times New Roman" charset="0"/>
                <a:ea typeface="MS PGothic" charset="-128"/>
              </a:rPr>
              <a:t>              a.    The submersion has resulted from a diving mishap or significant fall.</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patient is unconscious, and no information is available to rule out the possibility of a neck injury.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The patient is conscious but complains of weakness, paralysis, or numbness in the arms or legs.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12962336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r>
              <a:rPr lang="en-US" altLang="en-US" dirty="0">
                <a:latin typeface="Times New Roman" charset="0"/>
                <a:ea typeface="MS PGothic" charset="-128"/>
              </a:rPr>
              <a:t>3.    Most spinal injuries in diving incidents affect the cervical spine.</a:t>
            </a:r>
            <a:endParaRPr lang="en-IN" altLang="en-US" dirty="0">
              <a:latin typeface="Times New Roman" charset="0"/>
              <a:ea typeface="MS PGothic" charset="-128"/>
            </a:endParaRPr>
          </a:p>
          <a:p>
            <a:r>
              <a:rPr lang="en-US" altLang="en-US" dirty="0">
                <a:latin typeface="Times New Roman" charset="0"/>
                <a:ea typeface="MS PGothic" charset="-128"/>
              </a:rPr>
              <a:t>4.    Stabilize the suspected injury while the patient is still in the water.</a:t>
            </a:r>
            <a:endParaRPr lang="en-IN" altLang="en-US" dirty="0">
              <a:latin typeface="Times New Roman" charset="0"/>
              <a:ea typeface="MS PGothic" charset="-128"/>
            </a:endParaRPr>
          </a:p>
          <a:p>
            <a:r>
              <a:rPr lang="en-US" altLang="en-US" dirty="0">
                <a:latin typeface="Times New Roman" charset="0"/>
                <a:ea typeface="MS PGothic" charset="-128"/>
              </a:rPr>
              <a:t>       a.    Follow the steps in Skill Drill 33-2.</a:t>
            </a:r>
            <a:endParaRPr lang="en-IN" altLang="en-US" dirty="0">
              <a:latin typeface="Times New Roman" charset="0"/>
              <a:ea typeface="MS PGothic" charset="-128"/>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81FC6FE-BB21-AD4C-B5CD-A629ED70419E}" type="slidenum">
              <a:rPr lang="en-US" altLang="en-US" sz="1200"/>
              <a:pPr eaLnBrk="1" hangingPunct="1"/>
              <a:t>78</a:t>
            </a:fld>
            <a:endParaRPr lang="en-US" altLang="en-US" sz="1200" dirty="0"/>
          </a:p>
        </p:txBody>
      </p:sp>
    </p:spTree>
    <p:extLst>
      <p:ext uri="{BB962C8B-B14F-4D97-AF65-F5344CB8AC3E}">
        <p14:creationId xmlns:p14="http://schemas.microsoft.com/office/powerpoint/2010/main" val="17253782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altLang="en-US" dirty="0">
                <a:cs typeface="Times New Roman" pitchFamily="18" charset="0"/>
              </a:rPr>
              <a:t>Lecture Outline</a:t>
            </a:r>
          </a:p>
          <a:p>
            <a:pPr marL="228600" indent="-228600">
              <a:spcBef>
                <a:spcPts val="600"/>
              </a:spcBef>
              <a:spcAft>
                <a:spcPts val="600"/>
              </a:spcAft>
              <a:tabLst>
                <a:tab pos="228600" algn="l"/>
              </a:tabLst>
              <a:defRPr/>
            </a:pPr>
            <a:endParaRPr lang="en-US" altLang="en-US" dirty="0">
              <a:cs typeface="Times New Roman" pitchFamily="18" charset="0"/>
            </a:endParaRPr>
          </a:p>
          <a:p>
            <a:pPr>
              <a:defRPr/>
            </a:pPr>
            <a:r>
              <a:rPr lang="en-US" dirty="0"/>
              <a:t>F.    Safety</a:t>
            </a:r>
            <a:endParaRPr lang="en-IN" b="1" dirty="0"/>
          </a:p>
          <a:p>
            <a:pPr>
              <a:defRPr/>
            </a:pPr>
            <a:r>
              <a:rPr lang="en-US" dirty="0"/>
              <a:t>       1.    Ensure the safety of rescue personnel and request additional resources for a water rescue.</a:t>
            </a:r>
            <a:endParaRPr lang="en-IN" b="1" dirty="0"/>
          </a:p>
          <a:p>
            <a:pPr>
              <a:defRPr/>
            </a:pPr>
            <a:r>
              <a:rPr lang="en-US" dirty="0"/>
              <a:t>       2.    The basic rule of water rescue is, “reach, throw, and row, and only then go.”</a:t>
            </a:r>
            <a:endParaRPr lang="en-IN" b="1" dirty="0"/>
          </a:p>
          <a:p>
            <a:pPr>
              <a:defRPr/>
            </a:pPr>
            <a:r>
              <a:rPr lang="en-US" dirty="0"/>
              <a:t>       3.    Do not attempt a swimming rescue unless you are trained and experienced in the proper techniques.</a:t>
            </a:r>
            <a:endParaRPr lang="en-IN" b="1" dirty="0"/>
          </a:p>
          <a:p>
            <a:pPr>
              <a:defRPr/>
            </a:pPr>
            <a:r>
              <a:rPr lang="en-US" dirty="0"/>
              <a:t>       4.    If you work in an area near lakes, rivers, or the ocean, you should have prearranged plan for water rescue.</a:t>
            </a:r>
            <a:endParaRPr lang="en-IN" b="1" dirty="0"/>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CEB67C2-4CAE-784B-82DB-476F0FF9C1FC}" type="slidenum">
              <a:rPr lang="en-US" altLang="en-US" sz="1200"/>
              <a:pPr eaLnBrk="1" hangingPunct="1"/>
              <a:t>79</a:t>
            </a:fld>
            <a:endParaRPr lang="en-US" altLang="en-US" sz="1200" dirty="0"/>
          </a:p>
        </p:txBody>
      </p:sp>
    </p:spTree>
    <p:extLst>
      <p:ext uri="{BB962C8B-B14F-4D97-AF65-F5344CB8AC3E}">
        <p14:creationId xmlns:p14="http://schemas.microsoft.com/office/powerpoint/2010/main" val="9598228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G.    Recovery techniques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If the patient is not floating or visible in the water, an organized rescue effort is necessary.</a:t>
            </a:r>
            <a:endParaRPr lang="en-IN" altLang="en-US" dirty="0">
              <a:latin typeface="Times New Roman" charset="0"/>
              <a:ea typeface="MS PGothic" charset="-128"/>
            </a:endParaRPr>
          </a:p>
          <a:p>
            <a:r>
              <a:rPr lang="en-US" altLang="en-US" dirty="0">
                <a:latin typeface="Times New Roman" charset="0"/>
                <a:ea typeface="MS PGothic" charset="-128"/>
              </a:rPr>
              <a:t>        2.    Specialized personnel are required (with snorkel, mask, and scuba gear).</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84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E216A9-D7F3-FB40-B281-C2DF53EEF14D}" type="slidenum">
              <a:rPr lang="en-US" altLang="en-US" sz="1200"/>
              <a:pPr eaLnBrk="1" hangingPunct="1"/>
              <a:t>80</a:t>
            </a:fld>
            <a:endParaRPr lang="en-US" altLang="en-US" sz="1200" dirty="0"/>
          </a:p>
        </p:txBody>
      </p:sp>
    </p:spTree>
    <p:extLst>
      <p:ext uri="{BB962C8B-B14F-4D97-AF65-F5344CB8AC3E}">
        <p14:creationId xmlns:p14="http://schemas.microsoft.com/office/powerpoint/2010/main" val="199214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Environmental conditions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Air temperature, humidity level, and wind can complicate or improve environmental situations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Extremes in temperature and humidity are not needed to produce hot or cold injuries.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Consider the environment and whether your patient is prepared for that situation.</a:t>
            </a: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C102B25-EC78-5A41-B908-9D9BF919BEBB}" type="slidenum">
              <a:rPr lang="en-US" altLang="en-US" sz="1200"/>
              <a:pPr eaLnBrk="1" hangingPunct="1"/>
              <a:t>9</a:t>
            </a:fld>
            <a:endParaRPr lang="en-US" altLang="en-US" sz="1200" dirty="0"/>
          </a:p>
        </p:txBody>
      </p:sp>
    </p:spTree>
    <p:extLst>
      <p:ext uri="{BB962C8B-B14F-4D97-AF65-F5344CB8AC3E}">
        <p14:creationId xmlns:p14="http://schemas.microsoft.com/office/powerpoint/2010/main" val="2487821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H.    Resuscitation efforts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Never give up on resuscitating a cold-water drowning victim.</a:t>
            </a:r>
            <a:endParaRPr lang="en-IN" altLang="en-US" dirty="0">
              <a:latin typeface="Times New Roman" charset="0"/>
              <a:ea typeface="MS PGothic" charset="-128"/>
            </a:endParaRPr>
          </a:p>
          <a:p>
            <a:r>
              <a:rPr lang="en-US" altLang="en-US" dirty="0">
                <a:latin typeface="Times New Roman" charset="0"/>
                <a:ea typeface="MS PGothic" charset="-128"/>
              </a:rPr>
              <a:t>               a.    Hypothermia can protect vital organs from the lack of oxygen.</a:t>
            </a:r>
            <a:endParaRPr lang="en-IN" altLang="en-US" dirty="0">
              <a:latin typeface="Times New Roman" charset="0"/>
              <a:ea typeface="MS PGothic" charset="-128"/>
            </a:endParaRPr>
          </a:p>
          <a:p>
            <a:r>
              <a:rPr lang="en-US" altLang="en-US" dirty="0">
                <a:latin typeface="Times New Roman" charset="0"/>
                <a:ea typeface="MS PGothic" charset="-128"/>
              </a:rPr>
              <a:t>        2.    The diving reflex (slowing of the heart rate caused by submersion in cold water) may cause immediate bradycardia (slow heart rhythm).</a:t>
            </a:r>
            <a:endParaRPr lang="en-IN" altLang="en-US" dirty="0">
              <a:latin typeface="Times New Roman" charset="0"/>
              <a:ea typeface="MS PGothic" charset="-128"/>
            </a:endParaRPr>
          </a:p>
          <a:p>
            <a:r>
              <a:rPr lang="en-US" altLang="en-US" dirty="0">
                <a:latin typeface="Times New Roman" charset="0"/>
                <a:ea typeface="MS PGothic" charset="-128"/>
              </a:rPr>
              <a:t>               a.    The person may be able to survive for an extended period of time under water, thanks to a lowering of the metabolic rate associated with hypothermia.</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Local protocols often dictate that resuscitative efforts continue for up to 1 hour after submersion, while simultaneously rewarming the patient.</a:t>
            </a:r>
            <a:endParaRPr lang="en-IN" altLang="en-US" dirty="0">
              <a:latin typeface="Times New Roman" charset="0"/>
              <a:ea typeface="MS PGothic" charset="-128"/>
            </a:endParaRPr>
          </a:p>
        </p:txBody>
      </p:sp>
      <p:sp>
        <p:nvSpPr>
          <p:cNvPr id="285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4276587-907E-2946-B02A-2A1438A0995F}" type="slidenum">
              <a:rPr lang="en-US" altLang="en-US" sz="1200"/>
              <a:pPr eaLnBrk="1" hangingPunct="1"/>
              <a:t>81</a:t>
            </a:fld>
            <a:endParaRPr lang="en-US" altLang="en-US" sz="1200" dirty="0"/>
          </a:p>
        </p:txBody>
      </p:sp>
    </p:spTree>
    <p:extLst>
      <p:ext uri="{BB962C8B-B14F-4D97-AF65-F5344CB8AC3E}">
        <p14:creationId xmlns:p14="http://schemas.microsoft.com/office/powerpoint/2010/main" val="5431381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XI. Diving Emergencies</a:t>
            </a:r>
          </a:p>
          <a:p>
            <a:r>
              <a:rPr lang="en-US" altLang="en-US" dirty="0">
                <a:latin typeface="Times New Roman" charset="0"/>
                <a:ea typeface="MS PGothic" charset="-128"/>
              </a:rPr>
              <a:t>A.    Many serious water-related injuries are associated with dives, with or without scuba gear.</a:t>
            </a:r>
            <a:endParaRPr lang="en-IN" altLang="en-US" b="1" dirty="0">
              <a:latin typeface="Times New Roman" charset="0"/>
              <a:ea typeface="MS PGothic" charset="-128"/>
            </a:endParaRPr>
          </a:p>
          <a:p>
            <a:r>
              <a:rPr lang="en-US" altLang="en-US" dirty="0">
                <a:latin typeface="Times New Roman" charset="0"/>
                <a:ea typeface="MS PGothic" charset="-128"/>
              </a:rPr>
              <a:t>B.    Medical emergencies relating to scuba diving techniques and equipment are becoming increasingly common.</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Separated into three phases: descent, bottom, and ascent</a:t>
            </a:r>
            <a:endParaRPr lang="en-IN" altLang="en-US" dirty="0">
              <a:latin typeface="Times New Roman" charset="0"/>
              <a:ea typeface="MS PGothic" charset="-128"/>
            </a:endParaRPr>
          </a:p>
          <a:p>
            <a:r>
              <a:rPr lang="en-US" altLang="en-US" dirty="0">
                <a:latin typeface="Times New Roman" charset="0"/>
                <a:ea typeface="MS PGothic" charset="-128"/>
              </a:rPr>
              <a:t>C.   Descent emergencies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Caused by the sudden increase in pressure on the body as the person dives deeper into the water</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2.   The lungs, sinus cavities, middle ear, teeth, and area surrounded by the diving mask are most commonly affected. </a:t>
            </a:r>
          </a:p>
        </p:txBody>
      </p:sp>
      <p:sp>
        <p:nvSpPr>
          <p:cNvPr id="286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4BB0F1E-C001-5645-92CF-FAC08AE82E73}" type="slidenum">
              <a:rPr lang="en-US" altLang="en-US" sz="1200"/>
              <a:pPr eaLnBrk="1" hangingPunct="1"/>
              <a:t>82</a:t>
            </a:fld>
            <a:endParaRPr lang="en-US" altLang="en-US" sz="1200" dirty="0"/>
          </a:p>
        </p:txBody>
      </p:sp>
    </p:spTree>
    <p:extLst>
      <p:ext uri="{BB962C8B-B14F-4D97-AF65-F5344CB8AC3E}">
        <p14:creationId xmlns:p14="http://schemas.microsoft.com/office/powerpoint/2010/main" val="17174377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Usually, the pain caused by these “squeeze problems” forces the diver to return to the surface to equalize the pressures, and the problem clears up by itself.</a:t>
            </a:r>
            <a:endParaRPr lang="en-IN" altLang="en-US" dirty="0">
              <a:latin typeface="Times New Roman" charset="0"/>
              <a:ea typeface="MS PGothic" charset="-128"/>
            </a:endParaRPr>
          </a:p>
          <a:p>
            <a:r>
              <a:rPr lang="en-US" altLang="en-US" dirty="0">
                <a:latin typeface="Times New Roman" charset="0"/>
                <a:ea typeface="MS PGothic" charset="-128"/>
              </a:rPr>
              <a:t>4.    Divers with continued pain (particularly in the ear) after returning to the surface should be transported to the hospital.</a:t>
            </a:r>
            <a:endParaRPr lang="en-IN" altLang="en-US" dirty="0">
              <a:latin typeface="Times New Roman" charset="0"/>
              <a:ea typeface="MS PGothic" charset="-128"/>
            </a:endParaRPr>
          </a:p>
          <a:p>
            <a:r>
              <a:rPr lang="en-US" altLang="en-US" dirty="0">
                <a:latin typeface="Times New Roman" charset="0"/>
                <a:ea typeface="MS PGothic" charset="-128"/>
              </a:rPr>
              <a:t>5.    Perforated tympanic membrane (ruptured eardrum)</a:t>
            </a:r>
            <a:endParaRPr lang="en-IN" altLang="en-US" dirty="0">
              <a:latin typeface="Times New Roman" charset="0"/>
              <a:ea typeface="MS PGothic" charset="-128"/>
            </a:endParaRPr>
          </a:p>
          <a:p>
            <a:r>
              <a:rPr lang="en-US" altLang="en-US" dirty="0">
                <a:latin typeface="Times New Roman" charset="0"/>
                <a:ea typeface="MS PGothic" charset="-128"/>
              </a:rPr>
              <a:t>       a.    Cold water may enter the middle ear through a ruptured eardrum.</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diver may lose his or her balance and orientation.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The diver may then shoot to the surface and run into ascent problems.</a:t>
            </a:r>
            <a:endParaRPr lang="en-IN" altLang="en-US" dirty="0">
              <a:latin typeface="Times New Roman" charset="0"/>
              <a:ea typeface="MS PGothic" charset="-128"/>
            </a:endParaRP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E5902D4-FA6A-764B-B725-7CD70669F8F1}" type="slidenum">
              <a:rPr lang="en-US" altLang="en-US" sz="1200"/>
              <a:pPr eaLnBrk="1" hangingPunct="1"/>
              <a:t>83</a:t>
            </a:fld>
            <a:endParaRPr lang="en-US" altLang="en-US" sz="1200" dirty="0"/>
          </a:p>
        </p:txBody>
      </p:sp>
    </p:spTree>
    <p:extLst>
      <p:ext uri="{BB962C8B-B14F-4D97-AF65-F5344CB8AC3E}">
        <p14:creationId xmlns:p14="http://schemas.microsoft.com/office/powerpoint/2010/main" val="6480775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Emergencies at the bottom</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Rarely occur</a:t>
            </a:r>
            <a:endParaRPr lang="en-IN" altLang="en-US" dirty="0">
              <a:latin typeface="Times New Roman" charset="0"/>
              <a:ea typeface="MS PGothic" charset="-128"/>
            </a:endParaRPr>
          </a:p>
          <a:p>
            <a:r>
              <a:rPr lang="en-US" altLang="en-US" dirty="0">
                <a:latin typeface="Times New Roman" charset="0"/>
                <a:ea typeface="MS PGothic" charset="-128"/>
              </a:rPr>
              <a:t>       2.    Caused by faulty connections in the diving gear</a:t>
            </a:r>
            <a:endParaRPr lang="en-IN" altLang="en-US" dirty="0">
              <a:latin typeface="Times New Roman" charset="0"/>
              <a:ea typeface="MS PGothic" charset="-128"/>
            </a:endParaRPr>
          </a:p>
          <a:p>
            <a:r>
              <a:rPr lang="en-US" altLang="en-US" dirty="0">
                <a:latin typeface="Times New Roman" charset="0"/>
                <a:ea typeface="MS PGothic" charset="-128"/>
              </a:rPr>
              <a:t>              a.    Inadequate mixing of oxygen and carbon dioxide in the air the diver breathes</a:t>
            </a:r>
            <a:endParaRPr lang="en-IN" altLang="en-US" dirty="0">
              <a:latin typeface="Times New Roman" charset="0"/>
              <a:ea typeface="MS PGothic" charset="-128"/>
            </a:endParaRPr>
          </a:p>
          <a:p>
            <a:r>
              <a:rPr lang="en-US" altLang="en-US" dirty="0">
                <a:latin typeface="Times New Roman" charset="0"/>
                <a:ea typeface="MS PGothic" charset="-128"/>
              </a:rPr>
              <a:t>              b.    Accidental feeding of poisonous carbon monoxide into the breathing apparatus</a:t>
            </a:r>
            <a:endParaRPr lang="en-IN" altLang="en-US" dirty="0">
              <a:latin typeface="Times New Roman" charset="0"/>
              <a:ea typeface="MS PGothic" charset="-128"/>
            </a:endParaRPr>
          </a:p>
          <a:p>
            <a:r>
              <a:rPr lang="en-US" altLang="en-US" dirty="0">
                <a:latin typeface="Times New Roman" charset="0"/>
                <a:ea typeface="MS PGothic" charset="-128"/>
              </a:rPr>
              <a:t>       3.    Can cause drowning or rapid ascent</a:t>
            </a:r>
            <a:endParaRPr lang="en-IN" altLang="en-US" dirty="0">
              <a:latin typeface="Times New Roman" charset="0"/>
              <a:ea typeface="MS PGothic" charset="-128"/>
            </a:endParaRPr>
          </a:p>
          <a:p>
            <a:r>
              <a:rPr lang="en-US" altLang="en-US" dirty="0">
                <a:latin typeface="Times New Roman" charset="0"/>
                <a:ea typeface="MS PGothic" charset="-128"/>
              </a:rPr>
              <a:t>       4.    Require emergency resuscitation and transport</a:t>
            </a:r>
            <a:endParaRPr lang="en-IN" altLang="en-US" dirty="0">
              <a:latin typeface="Times New Roman" charset="0"/>
              <a:ea typeface="MS PGothic" charset="-128"/>
            </a:endParaRPr>
          </a:p>
        </p:txBody>
      </p:sp>
      <p:sp>
        <p:nvSpPr>
          <p:cNvPr id="288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B4ACD1-F252-DE49-9A7B-3E0ACCD13F22}" type="slidenum">
              <a:rPr lang="en-US" altLang="en-US" sz="1200"/>
              <a:pPr eaLnBrk="1" hangingPunct="1"/>
              <a:t>84</a:t>
            </a:fld>
            <a:endParaRPr lang="en-US" altLang="en-US" sz="1200" dirty="0"/>
          </a:p>
        </p:txBody>
      </p:sp>
    </p:spTree>
    <p:extLst>
      <p:ext uri="{BB962C8B-B14F-4D97-AF65-F5344CB8AC3E}">
        <p14:creationId xmlns:p14="http://schemas.microsoft.com/office/powerpoint/2010/main" val="2018210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dirty="0">
              <a:latin typeface="Times New Roman" charset="0"/>
              <a:ea typeface="MS PGothic" charset="-128"/>
            </a:endParaRPr>
          </a:p>
          <a:p>
            <a:r>
              <a:rPr lang="en-US" altLang="en-US" dirty="0">
                <a:latin typeface="Times New Roman" charset="0"/>
                <a:ea typeface="MS PGothic" charset="-128"/>
              </a:rPr>
              <a:t>E.    Ascent emergencies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Most serious injuries and usually require aggressive resuscitation</a:t>
            </a:r>
            <a:endParaRPr lang="en-IN" altLang="en-US" dirty="0">
              <a:latin typeface="Times New Roman" charset="0"/>
              <a:ea typeface="MS PGothic" charset="-128"/>
            </a:endParaRPr>
          </a:p>
          <a:p>
            <a:r>
              <a:rPr lang="en-US" altLang="en-US" dirty="0">
                <a:latin typeface="Times New Roman" charset="0"/>
                <a:ea typeface="MS PGothic" charset="-128"/>
              </a:rPr>
              <a:t>       2.    Air embolism</a:t>
            </a:r>
            <a:endParaRPr lang="en-IN" altLang="en-US" dirty="0">
              <a:latin typeface="Times New Roman" charset="0"/>
              <a:ea typeface="MS PGothic" charset="-128"/>
            </a:endParaRPr>
          </a:p>
          <a:p>
            <a:r>
              <a:rPr lang="en-US" altLang="en-US" dirty="0">
                <a:latin typeface="Times New Roman" charset="0"/>
                <a:ea typeface="MS PGothic" charset="-128"/>
              </a:rPr>
              <a:t>              a.    Most dangerous and most common scuba-diving emergency</a:t>
            </a:r>
            <a:endParaRPr lang="en-IN" altLang="en-US" dirty="0">
              <a:latin typeface="Times New Roman" charset="0"/>
              <a:ea typeface="MS PGothic" charset="-128"/>
            </a:endParaRPr>
          </a:p>
          <a:p>
            <a:r>
              <a:rPr lang="en-US" altLang="en-US" dirty="0">
                <a:latin typeface="Times New Roman" charset="0"/>
                <a:ea typeface="MS PGothic" charset="-128"/>
              </a:rPr>
              <a:t>              b.    Bubbles of air in the blood vessels</a:t>
            </a:r>
            <a:endParaRPr lang="en-IN" altLang="en-US" dirty="0">
              <a:latin typeface="Times New Roman" charset="0"/>
              <a:ea typeface="MS PGothic" charset="-128"/>
            </a:endParaRPr>
          </a:p>
          <a:p>
            <a:r>
              <a:rPr lang="en-US" altLang="en-US" dirty="0">
                <a:latin typeface="Times New Roman" charset="0"/>
                <a:ea typeface="MS PGothic" charset="-128"/>
              </a:rPr>
              <a:t>              c.    The problem starts when the diver holds his or her breath during a rapid ascent.</a:t>
            </a:r>
            <a:endParaRPr lang="en-IN" altLang="en-US" dirty="0">
              <a:latin typeface="Times New Roman" charset="0"/>
              <a:ea typeface="MS PGothic" charset="-128"/>
            </a:endParaRPr>
          </a:p>
          <a:p>
            <a:r>
              <a:rPr lang="en-US" altLang="en-US" dirty="0">
                <a:latin typeface="Times New Roman" charset="0"/>
                <a:ea typeface="MS PGothic" charset="-128"/>
              </a:rPr>
              <a:t>                     i.    The air pressure in the lungs remains at a high level while the external pressure on the chest decreases.</a:t>
            </a:r>
            <a:endParaRPr lang="en-IN" altLang="en-US" dirty="0">
              <a:latin typeface="Times New Roman" charset="0"/>
              <a:ea typeface="MS PGothic" charset="-128"/>
            </a:endParaRPr>
          </a:p>
          <a:p>
            <a:r>
              <a:rPr lang="en-US" altLang="en-US" dirty="0">
                <a:latin typeface="Times New Roman" charset="0"/>
                <a:ea typeface="MS PGothic" charset="-128"/>
              </a:rPr>
              <a:t>                     ii.    The air inside the lungs expands rapidly, causing the alveoli in the lungs to rupture.</a:t>
            </a:r>
            <a:endParaRPr lang="en-IN" altLang="en-US" dirty="0">
              <a:latin typeface="Times New Roman" charset="0"/>
              <a:ea typeface="MS PGothic" charset="-128"/>
            </a:endParaRPr>
          </a:p>
          <a:p>
            <a:r>
              <a:rPr lang="en-US" altLang="en-US" dirty="0">
                <a:latin typeface="Times New Roman" charset="0"/>
                <a:ea typeface="MS PGothic" charset="-128"/>
              </a:rPr>
              <a:t>             d.    </a:t>
            </a:r>
            <a:r>
              <a:rPr lang="en-US" sz="1200" kern="1200" dirty="0">
                <a:solidFill>
                  <a:schemeClr val="tx1"/>
                </a:solidFill>
                <a:effectLst/>
                <a:latin typeface="Times New Roman" pitchFamily="18" charset="0"/>
                <a:ea typeface="MS PGothic" pitchFamily="34" charset="-128"/>
                <a:cs typeface="+mn-cs"/>
              </a:rPr>
              <a:t>May cause a pneumothorax, pneumomediastinum, or air embolism.</a:t>
            </a:r>
          </a:p>
          <a:p>
            <a:r>
              <a:rPr lang="en-IN" altLang="en-US" dirty="0">
                <a:latin typeface="Times New Roman" charset="0"/>
                <a:ea typeface="MS PGothic" charset="-128"/>
              </a:rPr>
              <a:t>             </a:t>
            </a:r>
            <a:r>
              <a:rPr lang="en-US" altLang="en-US" dirty="0">
                <a:latin typeface="Times New Roman" charset="0"/>
                <a:ea typeface="MS PGothic" charset="-128"/>
              </a:rPr>
              <a:t>e.    Signs and symptoms of air embolism</a:t>
            </a:r>
            <a:endParaRPr lang="en-IN" altLang="en-US" dirty="0">
              <a:latin typeface="Times New Roman" charset="0"/>
              <a:ea typeface="MS PGothic" charset="-128"/>
            </a:endParaRPr>
          </a:p>
          <a:p>
            <a:r>
              <a:rPr lang="en-US" altLang="en-US" dirty="0">
                <a:latin typeface="Times New Roman" charset="0"/>
                <a:ea typeface="MS PGothic" charset="-128"/>
              </a:rPr>
              <a:t>                    i.    Blotching (mottling of the skin)</a:t>
            </a:r>
            <a:endParaRPr lang="en-IN" altLang="en-US" dirty="0">
              <a:latin typeface="Times New Roman" charset="0"/>
              <a:ea typeface="MS PGothic" charset="-128"/>
            </a:endParaRPr>
          </a:p>
          <a:p>
            <a:r>
              <a:rPr lang="en-US" altLang="en-US" dirty="0">
                <a:latin typeface="Times New Roman" charset="0"/>
                <a:ea typeface="MS PGothic" charset="-128"/>
              </a:rPr>
              <a:t>                    ii.   Froth (often pink or bloody) at the nose and mouth</a:t>
            </a:r>
            <a:endParaRPr lang="en-IN" altLang="en-US" dirty="0">
              <a:latin typeface="Times New Roman" charset="0"/>
              <a:ea typeface="MS PGothic" charset="-128"/>
            </a:endParaRPr>
          </a:p>
          <a:p>
            <a:r>
              <a:rPr lang="en-US" altLang="en-US" dirty="0">
                <a:latin typeface="Times New Roman" charset="0"/>
                <a:ea typeface="MS PGothic" charset="-128"/>
              </a:rPr>
              <a:t>                    iii.  Severe pain in muscles, joints, or abdomen</a:t>
            </a:r>
            <a:endParaRPr lang="en-IN" altLang="en-US" dirty="0">
              <a:latin typeface="Times New Roman" charset="0"/>
              <a:ea typeface="MS PGothic" charset="-128"/>
            </a:endParaRPr>
          </a:p>
          <a:p>
            <a:r>
              <a:rPr lang="en-US" altLang="en-US" dirty="0">
                <a:latin typeface="Times New Roman" charset="0"/>
                <a:ea typeface="MS PGothic" charset="-128"/>
              </a:rPr>
              <a:t>                    iv.  Dyspnea and/or chest pain</a:t>
            </a:r>
            <a:endParaRPr lang="en-IN" altLang="en-US" dirty="0">
              <a:latin typeface="Times New Roman" charset="0"/>
              <a:ea typeface="MS PGothic" charset="-128"/>
            </a:endParaRPr>
          </a:p>
          <a:p>
            <a:r>
              <a:rPr lang="en-US" altLang="en-US" dirty="0">
                <a:latin typeface="Times New Roman" charset="0"/>
                <a:ea typeface="MS PGothic" charset="-128"/>
              </a:rPr>
              <a:t>                    v.   Dizziness, nausea, and vomiting</a:t>
            </a:r>
            <a:endParaRPr lang="en-IN" altLang="en-US" dirty="0">
              <a:latin typeface="Times New Roman" charset="0"/>
              <a:ea typeface="MS PGothic" charset="-128"/>
            </a:endParaRPr>
          </a:p>
          <a:p>
            <a:r>
              <a:rPr lang="en-US" altLang="en-US" dirty="0">
                <a:latin typeface="Times New Roman" charset="0"/>
                <a:ea typeface="MS PGothic" charset="-128"/>
              </a:rPr>
              <a:t>                    vi.  Dysphasia (difficulty speaking)</a:t>
            </a:r>
            <a:endParaRPr lang="en-IN" altLang="en-US" dirty="0">
              <a:latin typeface="Times New Roman" charset="0"/>
              <a:ea typeface="MS PGothic" charset="-128"/>
            </a:endParaRPr>
          </a:p>
          <a:p>
            <a:r>
              <a:rPr lang="en-US" altLang="en-US" dirty="0">
                <a:latin typeface="Times New Roman" charset="0"/>
                <a:ea typeface="MS PGothic" charset="-128"/>
              </a:rPr>
              <a:t>                    vii.  Cough</a:t>
            </a:r>
            <a:endParaRPr lang="en-IN" altLang="en-US" dirty="0">
              <a:latin typeface="Times New Roman" charset="0"/>
              <a:ea typeface="MS PGothic" charset="-128"/>
            </a:endParaRPr>
          </a:p>
          <a:p>
            <a:r>
              <a:rPr lang="en-US" altLang="en-US" dirty="0">
                <a:latin typeface="Times New Roman" charset="0"/>
                <a:ea typeface="MS PGothic" charset="-128"/>
              </a:rPr>
              <a:t>                    viii. Cyanosis</a:t>
            </a:r>
            <a:endParaRPr lang="en-IN" altLang="en-US" dirty="0">
              <a:latin typeface="Times New Roman" charset="0"/>
              <a:ea typeface="MS PGothic" charset="-128"/>
            </a:endParaRPr>
          </a:p>
          <a:p>
            <a:r>
              <a:rPr lang="en-US" altLang="en-US" dirty="0">
                <a:latin typeface="Times New Roman" charset="0"/>
                <a:ea typeface="MS PGothic" charset="-128"/>
              </a:rPr>
              <a:t>                    ix.   Difficulty with vision</a:t>
            </a:r>
            <a:endParaRPr lang="en-IN" altLang="en-US" dirty="0">
              <a:latin typeface="Times New Roman" charset="0"/>
              <a:ea typeface="MS PGothic" charset="-128"/>
            </a:endParaRPr>
          </a:p>
          <a:p>
            <a:r>
              <a:rPr lang="en-US" altLang="en-US" dirty="0">
                <a:latin typeface="Times New Roman" charset="0"/>
                <a:ea typeface="MS PGothic" charset="-128"/>
              </a:rPr>
              <a:t>                    x.    Paralysis and/or coma</a:t>
            </a:r>
            <a:endParaRPr lang="en-IN" altLang="en-US" dirty="0">
              <a:latin typeface="Times New Roman" charset="0"/>
              <a:ea typeface="MS PGothic" charset="-128"/>
            </a:endParaRPr>
          </a:p>
          <a:p>
            <a:r>
              <a:rPr lang="en-US" altLang="en-US" dirty="0">
                <a:latin typeface="Times New Roman" charset="0"/>
                <a:ea typeface="MS PGothic" charset="-128"/>
              </a:rPr>
              <a:t>                    xi.   Irregular pulse and cardiac arrest</a:t>
            </a:r>
            <a:endParaRPr lang="en-IN" altLang="en-US" dirty="0">
              <a:latin typeface="Times New Roman" charset="0"/>
              <a:ea typeface="MS PGothic" charset="-128"/>
            </a:endParaRPr>
          </a:p>
        </p:txBody>
      </p:sp>
      <p:sp>
        <p:nvSpPr>
          <p:cNvPr id="289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C43AF75-E176-1C4E-90A7-48580DBCC7E3}" type="slidenum">
              <a:rPr lang="en-US" altLang="en-US" sz="1200"/>
              <a:pPr eaLnBrk="1" hangingPunct="1"/>
              <a:t>85</a:t>
            </a:fld>
            <a:endParaRPr lang="en-US" altLang="en-US" sz="1200" dirty="0"/>
          </a:p>
        </p:txBody>
      </p:sp>
    </p:spTree>
    <p:extLst>
      <p:ext uri="{BB962C8B-B14F-4D97-AF65-F5344CB8AC3E}">
        <p14:creationId xmlns:p14="http://schemas.microsoft.com/office/powerpoint/2010/main" val="11298095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Decompression sickness (“the bends”)</a:t>
            </a:r>
            <a:endParaRPr lang="en-IN" altLang="en-US" dirty="0">
              <a:latin typeface="Times New Roman" charset="0"/>
              <a:ea typeface="MS PGothic" charset="-128"/>
            </a:endParaRPr>
          </a:p>
          <a:p>
            <a:r>
              <a:rPr lang="en-US" altLang="en-US" dirty="0">
                <a:latin typeface="Times New Roman" charset="0"/>
                <a:ea typeface="MS PGothic" charset="-128"/>
              </a:rPr>
              <a:t>       a.    Bubbles of gas, especially nitrogen, obstruct the blood vessels.</a:t>
            </a:r>
            <a:endParaRPr lang="en-IN" altLang="en-US" dirty="0">
              <a:latin typeface="Times New Roman" charset="0"/>
              <a:ea typeface="MS PGothic" charset="-128"/>
            </a:endParaRPr>
          </a:p>
          <a:p>
            <a:r>
              <a:rPr lang="en-US" altLang="en-US" dirty="0">
                <a:latin typeface="Times New Roman" charset="0"/>
                <a:ea typeface="MS PGothic" charset="-128"/>
              </a:rPr>
              <a:t>       b</a:t>
            </a:r>
            <a:r>
              <a:rPr lang="en-US" altLang="en-US"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Results from too rapid an ascent from a dive, too long of a dive at too deep a depth, or repeated dives within a short period of time. </a:t>
            </a:r>
          </a:p>
          <a:p>
            <a:r>
              <a:rPr lang="en-US" altLang="en-US" dirty="0">
                <a:latin typeface="Times New Roman" charset="0"/>
                <a:ea typeface="MS PGothic" charset="-128"/>
              </a:rPr>
              <a:t>       c.    Nitrogen that is being breathed dissolves in the blood and tissues.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9818BE5-CA5F-464B-A38B-1F3CA2A1D69F}" type="slidenum">
              <a:rPr lang="en-US" altLang="en-US" sz="1200"/>
              <a:pPr eaLnBrk="1" hangingPunct="1"/>
              <a:t>86</a:t>
            </a:fld>
            <a:endParaRPr lang="en-US" altLang="en-US" sz="1200" dirty="0"/>
          </a:p>
        </p:txBody>
      </p:sp>
    </p:spTree>
    <p:extLst>
      <p:ext uri="{BB962C8B-B14F-4D97-AF65-F5344CB8AC3E}">
        <p14:creationId xmlns:p14="http://schemas.microsoft.com/office/powerpoint/2010/main" val="6591874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Complications</a:t>
            </a:r>
            <a:endParaRPr lang="en-IN" altLang="en-US" dirty="0">
              <a:latin typeface="Times New Roman" charset="0"/>
              <a:ea typeface="MS PGothic" charset="-128"/>
            </a:endParaRPr>
          </a:p>
          <a:p>
            <a:r>
              <a:rPr lang="en-US" altLang="en-US" dirty="0">
                <a:latin typeface="Times New Roman" charset="0"/>
                <a:ea typeface="MS PGothic" charset="-128"/>
              </a:rPr>
              <a:t>       i.    Blockage of tiny blood vessels</a:t>
            </a:r>
            <a:endParaRPr lang="en-IN" altLang="en-US" dirty="0">
              <a:latin typeface="Times New Roman" charset="0"/>
              <a:ea typeface="MS PGothic" charset="-128"/>
            </a:endParaRPr>
          </a:p>
          <a:p>
            <a:r>
              <a:rPr lang="en-US" altLang="en-US" dirty="0">
                <a:latin typeface="Times New Roman" charset="0"/>
                <a:ea typeface="MS PGothic" charset="-128"/>
              </a:rPr>
              <a:t>       ii.   Depriving parts of the body of their normal blood supply</a:t>
            </a:r>
            <a:endParaRPr lang="en-IN" altLang="en-US" dirty="0">
              <a:latin typeface="Times New Roman" charset="0"/>
              <a:ea typeface="MS PGothic" charset="-128"/>
            </a:endParaRPr>
          </a:p>
          <a:p>
            <a:r>
              <a:rPr lang="en-US" altLang="en-US" dirty="0">
                <a:latin typeface="Times New Roman" charset="0"/>
                <a:ea typeface="MS PGothic" charset="-128"/>
              </a:rPr>
              <a:t>       iii.  Severe pain in certain tissues or spaces</a:t>
            </a:r>
            <a:endParaRPr lang="en-IN" altLang="en-US" dirty="0">
              <a:latin typeface="Times New Roman" charset="0"/>
              <a:ea typeface="MS PGothic" charset="-128"/>
            </a:endParaRPr>
          </a:p>
          <a:p>
            <a:r>
              <a:rPr lang="en-US" altLang="en-US" dirty="0">
                <a:latin typeface="Times New Roman" charset="0"/>
                <a:ea typeface="MS PGothic" charset="-128"/>
              </a:rPr>
              <a:t>e.    Signs and symptoms</a:t>
            </a:r>
            <a:endParaRPr lang="en-IN" altLang="en-US" dirty="0">
              <a:latin typeface="Times New Roman" charset="0"/>
              <a:ea typeface="MS PGothic" charset="-128"/>
            </a:endParaRPr>
          </a:p>
          <a:p>
            <a:r>
              <a:rPr lang="en-US" altLang="en-US" dirty="0">
                <a:latin typeface="Times New Roman" charset="0"/>
                <a:ea typeface="MS PGothic" charset="-128"/>
              </a:rPr>
              <a:t>       i.    Abdominal/joint pain so severe that the patient doubles up (“bends”)</a:t>
            </a:r>
            <a:endParaRPr lang="en-IN" altLang="en-US" dirty="0">
              <a:latin typeface="Times New Roman" charset="0"/>
              <a:ea typeface="MS PGothic" charset="-128"/>
            </a:endParaRPr>
          </a:p>
        </p:txBody>
      </p:sp>
      <p:sp>
        <p:nvSpPr>
          <p:cNvPr id="291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767FD7E-8271-AB40-AF03-B39EE4318D59}" type="slidenum">
              <a:rPr lang="en-US" altLang="en-US" sz="1200"/>
              <a:pPr eaLnBrk="1" hangingPunct="1"/>
              <a:t>87</a:t>
            </a:fld>
            <a:endParaRPr lang="en-US" altLang="en-US" sz="1200" dirty="0"/>
          </a:p>
        </p:txBody>
      </p:sp>
    </p:spTree>
    <p:extLst>
      <p:ext uri="{BB962C8B-B14F-4D97-AF65-F5344CB8AC3E}">
        <p14:creationId xmlns:p14="http://schemas.microsoft.com/office/powerpoint/2010/main" val="958246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You may find it difficult to distinguish between air embolism and decompression sickness.</a:t>
            </a:r>
            <a:endParaRPr lang="en-IN" altLang="en-US" dirty="0">
              <a:latin typeface="Times New Roman" charset="0"/>
              <a:ea typeface="MS PGothic" charset="-128"/>
            </a:endParaRPr>
          </a:p>
          <a:p>
            <a:r>
              <a:rPr lang="en-US" altLang="en-US" dirty="0">
                <a:latin typeface="Times New Roman" charset="0"/>
                <a:ea typeface="MS PGothic" charset="-128"/>
              </a:rPr>
              <a:t>       a.   Air embolism generally occurs immediately on return to the surface.</a:t>
            </a:r>
            <a:endParaRPr lang="en-IN" altLang="en-US" dirty="0">
              <a:latin typeface="Times New Roman" charset="0"/>
              <a:ea typeface="MS PGothic" charset="-128"/>
            </a:endParaRPr>
          </a:p>
          <a:p>
            <a:r>
              <a:rPr lang="en-US" altLang="en-US" dirty="0">
                <a:latin typeface="Times New Roman" charset="0"/>
                <a:ea typeface="MS PGothic" charset="-128"/>
              </a:rPr>
              <a:t>       b.   Symptoms of decompression sickness may not occur for several hours.</a:t>
            </a:r>
          </a:p>
          <a:p>
            <a:endParaRPr lang="en-IN" altLang="en-US" dirty="0">
              <a:latin typeface="Times New Roman" charset="0"/>
              <a:ea typeface="MS PGothic" charset="-128"/>
            </a:endParaRPr>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FD1B633-BDB5-C240-BA44-C4EC5BC1AE4D}" type="slidenum">
              <a:rPr lang="en-US" altLang="en-US" sz="1200"/>
              <a:pPr eaLnBrk="1" hangingPunct="1"/>
              <a:t>88</a:t>
            </a:fld>
            <a:endParaRPr lang="en-US" altLang="en-US" sz="1200" dirty="0"/>
          </a:p>
        </p:txBody>
      </p:sp>
    </p:spTree>
    <p:extLst>
      <p:ext uri="{BB962C8B-B14F-4D97-AF65-F5344CB8AC3E}">
        <p14:creationId xmlns:p14="http://schemas.microsoft.com/office/powerpoint/2010/main" val="20601451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c.   Emergency treatment is the same for both </a:t>
            </a:r>
            <a:r>
              <a:rPr lang="en-US" sz="1200" kern="1200" dirty="0">
                <a:solidFill>
                  <a:schemeClr val="tx1"/>
                </a:solidFill>
                <a:effectLst/>
                <a:latin typeface="Times New Roman" pitchFamily="18" charset="0"/>
                <a:ea typeface="MS PGothic" pitchFamily="34" charset="-128"/>
                <a:cs typeface="+mn-cs"/>
              </a:rPr>
              <a:t>and includes BLS and recompression in a hyperbaric chamber.</a:t>
            </a:r>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2EC484-225D-6043-931E-D4AEC68B57EC}" type="slidenum">
              <a:rPr lang="en-US" altLang="en-US" sz="1200"/>
              <a:pPr eaLnBrk="1" hangingPunct="1"/>
              <a:t>89</a:t>
            </a:fld>
            <a:endParaRPr lang="en-US" altLang="en-US" sz="1200" dirty="0"/>
          </a:p>
        </p:txBody>
      </p:sp>
    </p:spTree>
    <p:extLst>
      <p:ext uri="{BB962C8B-B14F-4D97-AF65-F5344CB8AC3E}">
        <p14:creationId xmlns:p14="http://schemas.microsoft.com/office/powerpoint/2010/main" val="9808131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XII. Assessment of Drowning and Diving Emergencies</a:t>
            </a:r>
          </a:p>
          <a:p>
            <a:r>
              <a:rPr lang="en-US" altLang="en-US" dirty="0">
                <a:latin typeface="Times New Roman" charset="0"/>
                <a:ea typeface="MS PGothic" charset="-128"/>
              </a:rPr>
              <a:t>A.    Scene size-up</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Scene safety</a:t>
            </a:r>
            <a:endParaRPr lang="en-IN" altLang="en-US" dirty="0">
              <a:latin typeface="Times New Roman" charset="0"/>
              <a:ea typeface="MS PGothic" charset="-128"/>
            </a:endParaRPr>
          </a:p>
          <a:p>
            <a:r>
              <a:rPr lang="en-US" altLang="en-US" dirty="0">
                <a:latin typeface="Times New Roman" charset="0"/>
                <a:ea typeface="MS PGothic" charset="-128"/>
              </a:rPr>
              <a:t>              a.    Your standard precautions should include gloves and eye protection at a minimum.</a:t>
            </a:r>
            <a:endParaRPr lang="en-IN" altLang="en-US" dirty="0">
              <a:latin typeface="Times New Roman" charset="0"/>
              <a:ea typeface="MS PGothic" charset="-128"/>
            </a:endParaRPr>
          </a:p>
          <a:p>
            <a:r>
              <a:rPr lang="en-US" altLang="en-US" dirty="0">
                <a:latin typeface="Times New Roman" charset="0"/>
                <a:ea typeface="MS PGothic" charset="-128"/>
              </a:rPr>
              <a:t>              b.    Never attempt a water rescue without the proper training and equipment.</a:t>
            </a:r>
            <a:endParaRPr lang="en-IN" altLang="en-US" dirty="0">
              <a:latin typeface="Times New Roman" charset="0"/>
              <a:ea typeface="MS PGothic" charset="-128"/>
            </a:endParaRPr>
          </a:p>
          <a:p>
            <a:r>
              <a:rPr lang="en-US" altLang="en-US" dirty="0">
                <a:latin typeface="Times New Roman" charset="0"/>
                <a:ea typeface="MS PGothic" charset="-128"/>
              </a:rPr>
              <a:t>              c.    Call for additional resources early.</a:t>
            </a:r>
            <a:endParaRPr lang="en-IN" altLang="en-US" dirty="0">
              <a:latin typeface="Times New Roman" charset="0"/>
              <a:ea typeface="MS PGothic" charset="-128"/>
            </a:endParaRPr>
          </a:p>
          <a:p>
            <a:r>
              <a:rPr lang="en-US" altLang="en-US" dirty="0">
                <a:latin typeface="Times New Roman" charset="0"/>
                <a:ea typeface="MS PGothic" charset="-128"/>
              </a:rPr>
              <a:t>              d.    Trauma and spinal immobilization must be considered in recreational settings.</a:t>
            </a:r>
            <a:endParaRPr lang="en-IN" altLang="en-US" dirty="0">
              <a:latin typeface="Times New Roman" charset="0"/>
              <a:ea typeface="MS PGothic" charset="-128"/>
            </a:endParaRPr>
          </a:p>
          <a:p>
            <a:r>
              <a:rPr lang="en-US" altLang="en-US" dirty="0">
                <a:latin typeface="Times New Roman" charset="0"/>
                <a:ea typeface="MS PGothic" charset="-128"/>
              </a:rPr>
              <a:t>       2.    Look for indicators of the MOI.</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441599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III. Cold Exposure</a:t>
            </a:r>
          </a:p>
          <a:p>
            <a:r>
              <a:rPr lang="en-US" altLang="en-US" dirty="0">
                <a:latin typeface="Times New Roman" charset="0"/>
                <a:ea typeface="MS PGothic" charset="-128"/>
              </a:rPr>
              <a:t>A.    If the body, or any part of it, is exposed to cold environments, temperature regulatory mechanisms may be overwhelmed.</a:t>
            </a:r>
            <a:endParaRPr lang="en-IN" altLang="en-US" b="1" dirty="0">
              <a:latin typeface="Times New Roman" charset="0"/>
              <a:ea typeface="MS PGothic" charset="-128"/>
            </a:endParaRPr>
          </a:p>
          <a:p>
            <a:r>
              <a:rPr lang="en-US" altLang="en-US" dirty="0">
                <a:latin typeface="Times New Roman" charset="0"/>
                <a:ea typeface="MS PGothic" charset="-128"/>
              </a:rPr>
              <a:t>B.    Cold exposure may cause injury to:</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Feet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Hands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Ears</a:t>
            </a:r>
            <a:endParaRPr lang="en-IN" altLang="en-US" dirty="0">
              <a:latin typeface="Times New Roman" charset="0"/>
              <a:ea typeface="MS PGothic" charset="-128"/>
            </a:endParaRPr>
          </a:p>
          <a:p>
            <a:r>
              <a:rPr lang="en-US" altLang="en-US" dirty="0">
                <a:latin typeface="Times New Roman" charset="0"/>
                <a:ea typeface="MS PGothic" charset="-128"/>
              </a:rPr>
              <a:t>       4.    Nose</a:t>
            </a:r>
            <a:endParaRPr lang="en-IN" altLang="en-US" dirty="0">
              <a:latin typeface="Times New Roman" charset="0"/>
              <a:ea typeface="MS PGothic" charset="-128"/>
            </a:endParaRPr>
          </a:p>
          <a:p>
            <a:r>
              <a:rPr lang="en-US" altLang="en-US" dirty="0">
                <a:latin typeface="Times New Roman" charset="0"/>
                <a:ea typeface="MS PGothic" charset="-128"/>
              </a:rPr>
              <a:t>       5.    Whole body </a:t>
            </a:r>
          </a:p>
          <a:p>
            <a:r>
              <a:rPr lang="en-US" altLang="en-US" dirty="0">
                <a:latin typeface="Times New Roman" charset="0"/>
                <a:ea typeface="MS PGothic" charset="-128"/>
              </a:rPr>
              <a:t>C.    There are five ways the body can lose heat:</a:t>
            </a:r>
            <a:endParaRPr lang="en-IN" altLang="en-US" b="1" dirty="0">
              <a:latin typeface="Times New Roman" charset="0"/>
              <a:ea typeface="MS PGothic"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F2BB9D0-15A6-A243-9C3E-F871F9C31367}" type="slidenum">
              <a:rPr lang="en-US" altLang="en-US" sz="1200"/>
              <a:pPr eaLnBrk="1" hangingPunct="1"/>
              <a:t>10</a:t>
            </a:fld>
            <a:endParaRPr lang="en-US" altLang="en-US" sz="1200" dirty="0"/>
          </a:p>
        </p:txBody>
      </p:sp>
    </p:spTree>
    <p:extLst>
      <p:ext uri="{BB962C8B-B14F-4D97-AF65-F5344CB8AC3E}">
        <p14:creationId xmlns:p14="http://schemas.microsoft.com/office/powerpoint/2010/main" val="9674256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US" altLang="en-US" sz="1400" dirty="0">
                <a:latin typeface="Times New Roman" charset="0"/>
                <a:ea typeface="MS PGothic" charset="-128"/>
              </a:rPr>
              <a:t>B.    Primary assessment</a:t>
            </a:r>
          </a:p>
          <a:p>
            <a:pPr>
              <a:spcBef>
                <a:spcPct val="0"/>
              </a:spcBef>
              <a:spcAft>
                <a:spcPts val="300"/>
              </a:spcAft>
            </a:pPr>
            <a:r>
              <a:rPr lang="en-US" altLang="en-US" sz="1400" dirty="0">
                <a:latin typeface="Times New Roman" charset="0"/>
                <a:ea typeface="MS PGothic" charset="-128"/>
              </a:rPr>
              <a:t>       1.    Form a general impression</a:t>
            </a:r>
          </a:p>
          <a:p>
            <a:pPr>
              <a:spcBef>
                <a:spcPct val="0"/>
              </a:spcBef>
              <a:spcAft>
                <a:spcPts val="300"/>
              </a:spcAft>
            </a:pPr>
            <a:r>
              <a:rPr lang="en-US" altLang="en-US" dirty="0">
                <a:latin typeface="Times New Roman" charset="0"/>
                <a:ea typeface="MS PGothic" charset="-128"/>
              </a:rPr>
              <a:t>              a.    Pay attention to chest pain, dyspnea, and complaints of sensory changes when a diving emergency is suspected.</a:t>
            </a:r>
          </a:p>
          <a:p>
            <a:pPr>
              <a:spcBef>
                <a:spcPct val="0"/>
              </a:spcBef>
              <a:spcAft>
                <a:spcPts val="300"/>
              </a:spcAft>
            </a:pPr>
            <a:r>
              <a:rPr lang="en-US" altLang="en-US" dirty="0">
                <a:latin typeface="Times New Roman" charset="0"/>
                <a:ea typeface="MS PGothic" charset="-128"/>
              </a:rPr>
              <a:t>              b.    Determine the patient</a:t>
            </a:r>
            <a:r>
              <a:rPr lang="ja-JP" altLang="en-US" dirty="0">
                <a:latin typeface="Times New Roman" charset="0"/>
                <a:ea typeface="MS PGothic" charset="-128"/>
              </a:rPr>
              <a:t>’</a:t>
            </a:r>
            <a:r>
              <a:rPr lang="en-US" altLang="ja-JP" dirty="0">
                <a:latin typeface="Times New Roman" charset="0"/>
                <a:ea typeface="MS PGothic" charset="-128"/>
              </a:rPr>
              <a:t>s level of consciousness using the AVPU scale.</a:t>
            </a:r>
          </a:p>
          <a:p>
            <a:pPr>
              <a:spcBef>
                <a:spcPct val="0"/>
              </a:spcBef>
              <a:spcAft>
                <a:spcPts val="300"/>
              </a:spcAft>
            </a:pPr>
            <a:r>
              <a:rPr lang="en-US" altLang="en-US" dirty="0">
                <a:latin typeface="Times New Roman" charset="0"/>
                <a:ea typeface="MS PGothic" charset="-128"/>
              </a:rPr>
              <a:t>              c.    Be suspicious of drug or alcohol use.</a:t>
            </a:r>
          </a:p>
          <a:p>
            <a:pPr>
              <a:spcBef>
                <a:spcPct val="0"/>
              </a:spcBef>
              <a:spcAft>
                <a:spcPts val="300"/>
              </a:spcAft>
            </a:pPr>
            <a:r>
              <a:rPr lang="en-US" altLang="en-US" sz="1400" dirty="0">
                <a:latin typeface="Times New Roman" charset="0"/>
                <a:ea typeface="MS PGothic" charset="-128"/>
              </a:rPr>
              <a:t>       2.    Airway and breathing</a:t>
            </a:r>
          </a:p>
          <a:p>
            <a:pPr>
              <a:spcBef>
                <a:spcPct val="0"/>
              </a:spcBef>
              <a:spcAft>
                <a:spcPts val="300"/>
              </a:spcAft>
            </a:pPr>
            <a:r>
              <a:rPr lang="en-US" altLang="en-US" dirty="0">
                <a:latin typeface="Times New Roman" charset="0"/>
                <a:ea typeface="MS PGothic" charset="-128"/>
              </a:rPr>
              <a:t>              a.    Open the airway and assess breathing in unresponsive patients.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2652621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b.    Consider the possibility of spinal trauma and take appropriate actions.</a:t>
            </a:r>
            <a:endParaRPr lang="en-IN" altLang="en-US" dirty="0">
              <a:latin typeface="Times New Roman" charset="0"/>
              <a:ea typeface="MS PGothic" charset="-128"/>
            </a:endParaRPr>
          </a:p>
          <a:p>
            <a:r>
              <a:rPr lang="en-US" altLang="en-US" dirty="0">
                <a:latin typeface="Times New Roman" charset="0"/>
                <a:ea typeface="MS PGothic" charset="-128"/>
              </a:rPr>
              <a:t>c.    Suction if the patient has vomited.</a:t>
            </a:r>
            <a:endParaRPr lang="en-IN" altLang="en-US" dirty="0">
              <a:latin typeface="Times New Roman" charset="0"/>
              <a:ea typeface="MS PGothic" charset="-128"/>
            </a:endParaRPr>
          </a:p>
          <a:p>
            <a:r>
              <a:rPr lang="en-US" altLang="en-US" dirty="0">
                <a:latin typeface="Times New Roman" charset="0"/>
                <a:ea typeface="MS PGothic" charset="-128"/>
              </a:rPr>
              <a:t>d.    Provide ventilations with a bag-valve mask for inadequate breathing in conjunction with an airway adjunct if needed. </a:t>
            </a:r>
            <a:endParaRPr lang="en-IN" altLang="en-US" dirty="0">
              <a:latin typeface="Times New Roman" charset="0"/>
              <a:ea typeface="MS PGothic" charset="-128"/>
            </a:endParaRPr>
          </a:p>
          <a:p>
            <a:r>
              <a:rPr lang="en-US" altLang="en-US" dirty="0">
                <a:latin typeface="Times New Roman" charset="0"/>
                <a:ea typeface="MS PGothic" charset="-128"/>
              </a:rPr>
              <a:t>e.    If the patient is responsive, provide high-flow oxygen with a nonrebreathing mask.</a:t>
            </a:r>
            <a:endParaRPr lang="en-IN" altLang="en-US" dirty="0">
              <a:latin typeface="Times New Roman" charset="0"/>
              <a:ea typeface="MS PGothic" charset="-128"/>
            </a:endParaRPr>
          </a:p>
          <a:p>
            <a:r>
              <a:rPr lang="en-US" altLang="en-US" dirty="0">
                <a:latin typeface="Times New Roman" charset="0"/>
                <a:ea typeface="MS PGothic" charset="-128"/>
              </a:rPr>
              <a:t>f.     Auscultation and frequent reassessment of breath sounds in drowning patients is a key part of your assessment.</a:t>
            </a:r>
            <a:endParaRPr lang="en-IN" altLang="en-US" dirty="0">
              <a:latin typeface="Times New Roman" charset="0"/>
              <a:ea typeface="MS PGothic" charset="-128"/>
            </a:endParaRPr>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D9A9772-4933-F94E-BC51-31A191F160E4}" type="slidenum">
              <a:rPr lang="en-US" altLang="en-US" sz="1200"/>
              <a:pPr eaLnBrk="1" hangingPunct="1"/>
              <a:t>92</a:t>
            </a:fld>
            <a:endParaRPr lang="en-US" altLang="en-US" sz="1200" dirty="0"/>
          </a:p>
        </p:txBody>
      </p:sp>
    </p:spTree>
    <p:extLst>
      <p:ext uri="{BB962C8B-B14F-4D97-AF65-F5344CB8AC3E}">
        <p14:creationId xmlns:p14="http://schemas.microsoft.com/office/powerpoint/2010/main" val="848366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Circulation</a:t>
            </a:r>
            <a:endParaRPr lang="en-IN" altLang="en-US" dirty="0">
              <a:latin typeface="Times New Roman" charset="0"/>
              <a:ea typeface="MS PGothic" charset="-128"/>
            </a:endParaRPr>
          </a:p>
          <a:p>
            <a:r>
              <a:rPr lang="en-US" altLang="en-US" dirty="0">
                <a:latin typeface="Times New Roman" charset="0"/>
                <a:ea typeface="MS PGothic" charset="-128"/>
              </a:rPr>
              <a:t>       a.    It may be difficult to find a pulse.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Begin CPR, and apply your AED.</a:t>
            </a:r>
            <a:endParaRPr lang="en-IN" altLang="en-US" dirty="0">
              <a:latin typeface="Times New Roman" charset="0"/>
              <a:ea typeface="MS PGothic" charset="-128"/>
            </a:endParaRPr>
          </a:p>
          <a:p>
            <a:r>
              <a:rPr lang="en-US" altLang="en-US" dirty="0">
                <a:latin typeface="Times New Roman" charset="0"/>
                <a:ea typeface="MS PGothic" charset="-128"/>
              </a:rPr>
              <a:t>       c.    Evaluate for shock and adequate perfusion.</a:t>
            </a:r>
            <a:endParaRPr lang="en-IN" altLang="en-US" dirty="0">
              <a:latin typeface="Times New Roman" charset="0"/>
              <a:ea typeface="MS PGothic" charset="-128"/>
            </a:endParaRPr>
          </a:p>
          <a:p>
            <a:r>
              <a:rPr lang="en-US" altLang="en-US" dirty="0">
                <a:latin typeface="Times New Roman" charset="0"/>
                <a:ea typeface="MS PGothic" charset="-128"/>
              </a:rPr>
              <a:t>       d.    If the MOI suggests trauma, assess for bleeding and treat appropriately.</a:t>
            </a:r>
            <a:endParaRPr lang="en-IN" altLang="en-US" dirty="0">
              <a:latin typeface="Times New Roman" charset="0"/>
              <a:ea typeface="MS PGothic" charset="-128"/>
            </a:endParaRPr>
          </a:p>
        </p:txBody>
      </p:sp>
      <p:sp>
        <p:nvSpPr>
          <p:cNvPr id="297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5412E8E-29A4-F04C-B3DC-96925288541A}" type="slidenum">
              <a:rPr lang="en-US" altLang="en-US" sz="1200"/>
              <a:pPr eaLnBrk="1" hangingPunct="1"/>
              <a:t>93</a:t>
            </a:fld>
            <a:endParaRPr lang="en-US" altLang="en-US" sz="1200" dirty="0"/>
          </a:p>
        </p:txBody>
      </p:sp>
    </p:spTree>
    <p:extLst>
      <p:ext uri="{BB962C8B-B14F-4D97-AF65-F5344CB8AC3E}">
        <p14:creationId xmlns:p14="http://schemas.microsoft.com/office/powerpoint/2010/main" val="20679185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Transport decision</a:t>
            </a:r>
            <a:endParaRPr lang="en-IN" altLang="en-US" dirty="0">
              <a:latin typeface="Times New Roman" charset="0"/>
              <a:ea typeface="MS PGothic" charset="-128"/>
            </a:endParaRPr>
          </a:p>
          <a:p>
            <a:r>
              <a:rPr lang="en-US" altLang="en-US" dirty="0">
                <a:latin typeface="Times New Roman" charset="0"/>
                <a:ea typeface="MS PGothic" charset="-128"/>
              </a:rPr>
              <a:t>       a.    Always transport patients to the hospital.</a:t>
            </a:r>
            <a:endParaRPr lang="en-IN" altLang="en-US" dirty="0">
              <a:latin typeface="Times New Roman" charset="0"/>
              <a:ea typeface="MS PGothic" charset="-128"/>
            </a:endParaRPr>
          </a:p>
          <a:p>
            <a:r>
              <a:rPr lang="en-US" altLang="en-US" dirty="0">
                <a:latin typeface="Times New Roman" charset="0"/>
                <a:ea typeface="MS PGothic" charset="-128"/>
              </a:rPr>
              <a:t>       b.    Inhalation of any amount of fluid can lead to delayed complications lasting for days or weeks.</a:t>
            </a:r>
            <a:endParaRPr lang="en-IN" altLang="en-US" dirty="0">
              <a:latin typeface="Times New Roman" charset="0"/>
              <a:ea typeface="MS PGothic" charset="-128"/>
            </a:endParaRPr>
          </a:p>
          <a:p>
            <a:r>
              <a:rPr lang="en-US" altLang="en-US" dirty="0">
                <a:latin typeface="Times New Roman" charset="0"/>
                <a:ea typeface="MS PGothic" charset="-128"/>
              </a:rPr>
              <a:t>       c.    Decompression sickness and air embolism must be treated in a recompression chamber.</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99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F9B4728-B2F0-6A4E-9638-7E97B5DC9DDE}" type="slidenum">
              <a:rPr lang="en-US" altLang="en-US" sz="1200"/>
              <a:pPr eaLnBrk="1" hangingPunct="1"/>
              <a:t>94</a:t>
            </a:fld>
            <a:endParaRPr lang="en-US" altLang="en-US" sz="1200" dirty="0"/>
          </a:p>
        </p:txBody>
      </p:sp>
    </p:spTree>
    <p:extLst>
      <p:ext uri="{BB962C8B-B14F-4D97-AF65-F5344CB8AC3E}">
        <p14:creationId xmlns:p14="http://schemas.microsoft.com/office/powerpoint/2010/main" val="6323822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Investigate the chief complaint.</a:t>
            </a:r>
            <a:endParaRPr lang="en-IN" altLang="en-US" dirty="0">
              <a:latin typeface="Times New Roman" charset="0"/>
              <a:ea typeface="MS PGothic" charset="-128"/>
            </a:endParaRPr>
          </a:p>
          <a:p>
            <a:r>
              <a:rPr lang="en-US" altLang="en-US" dirty="0">
                <a:latin typeface="Times New Roman" charset="0"/>
                <a:ea typeface="MS PGothic" charset="-128"/>
              </a:rPr>
              <a:t>              a.    Obtain a medical history.</a:t>
            </a:r>
            <a:endParaRPr lang="en-IN" altLang="en-US" dirty="0">
              <a:latin typeface="Times New Roman" charset="0"/>
              <a:ea typeface="MS PGothic" charset="-128"/>
            </a:endParaRPr>
          </a:p>
          <a:p>
            <a:r>
              <a:rPr lang="en-US" altLang="en-US" dirty="0">
                <a:latin typeface="Times New Roman" charset="0"/>
                <a:ea typeface="MS PGothic" charset="-128"/>
              </a:rPr>
              <a:t>              b.    Be alert for injury-specific signs and symptoms as well as any pertinent negatives.</a:t>
            </a:r>
            <a:endParaRPr lang="en-IN" altLang="en-US" dirty="0">
              <a:latin typeface="Times New Roman" charset="0"/>
              <a:ea typeface="MS PGothic" charset="-128"/>
            </a:endParaRPr>
          </a:p>
          <a:p>
            <a:r>
              <a:rPr lang="en-US" altLang="en-US" dirty="0">
                <a:latin typeface="Times New Roman" charset="0"/>
                <a:ea typeface="MS PGothic" charset="-128"/>
              </a:rPr>
              <a:t>       2.    Determine the depth of the dive, the length of time the patient was underwater, the time of onset of symptoms, and previous diving activity.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5523269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Secondary assessment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Physical examinations</a:t>
            </a:r>
            <a:endParaRPr lang="en-IN" altLang="en-US" dirty="0">
              <a:latin typeface="Times New Roman" charset="0"/>
              <a:ea typeface="MS PGothic" charset="-128"/>
            </a:endParaRPr>
          </a:p>
          <a:p>
            <a:r>
              <a:rPr lang="en-US" altLang="en-US" dirty="0">
                <a:latin typeface="Times New Roman" charset="0"/>
                <a:ea typeface="MS PGothic" charset="-128"/>
              </a:rPr>
              <a:t>              a.    If the patient is responsive, thoroughly examine his or her lungs, including breath sounds.</a:t>
            </a:r>
            <a:endParaRPr lang="en-IN" altLang="en-US" dirty="0">
              <a:latin typeface="Times New Roman" charset="0"/>
              <a:ea typeface="MS PGothic" charset="-128"/>
            </a:endParaRPr>
          </a:p>
          <a:p>
            <a:r>
              <a:rPr lang="en-US" altLang="en-US" dirty="0">
                <a:latin typeface="Times New Roman" charset="0"/>
                <a:ea typeface="MS PGothic" charset="-128"/>
              </a:rPr>
              <a:t>              b.    If unresponsive, look for hidden life threats and potential trauma, even if trauma is not suspected.</a:t>
            </a:r>
            <a:endParaRPr lang="en-IN" altLang="en-US" dirty="0">
              <a:latin typeface="Times New Roman" charset="0"/>
              <a:ea typeface="MS PGothic" charset="-128"/>
            </a:endParaRPr>
          </a:p>
          <a:p>
            <a:r>
              <a:rPr lang="en-US" altLang="en-US" dirty="0">
                <a:latin typeface="Times New Roman" charset="0"/>
                <a:ea typeface="MS PGothic" charset="-128"/>
              </a:rPr>
              <a:t>              c.    For scuba divers, look for indications of decompression sickness or air embolism.</a:t>
            </a:r>
            <a:endParaRPr lang="en-IN" altLang="en-US" dirty="0">
              <a:latin typeface="Times New Roman" charset="0"/>
              <a:ea typeface="MS PGothic" charset="-128"/>
            </a:endParaRPr>
          </a:p>
          <a:p>
            <a:r>
              <a:rPr lang="en-US" altLang="en-US" dirty="0">
                <a:latin typeface="Times New Roman" charset="0"/>
                <a:ea typeface="MS PGothic" charset="-128"/>
              </a:rPr>
              <a:t>              d.    Check for signs of hypothermia.</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15342557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Assess for:</a:t>
            </a:r>
            <a:endParaRPr lang="en-IN" altLang="en-US" dirty="0">
              <a:latin typeface="Times New Roman" charset="0"/>
              <a:ea typeface="MS PGothic" charset="-128"/>
            </a:endParaRPr>
          </a:p>
          <a:p>
            <a:r>
              <a:rPr lang="en-US" altLang="en-US" dirty="0">
                <a:latin typeface="Times New Roman" charset="0"/>
                <a:ea typeface="MS PGothic" charset="-128"/>
              </a:rPr>
              <a:t>       i.    Peripheral pulses</a:t>
            </a:r>
            <a:endParaRPr lang="en-IN" altLang="en-US" dirty="0">
              <a:latin typeface="Times New Roman" charset="0"/>
              <a:ea typeface="MS PGothic" charset="-128"/>
            </a:endParaRPr>
          </a:p>
          <a:p>
            <a:r>
              <a:rPr lang="en-US" altLang="en-US" dirty="0">
                <a:latin typeface="Times New Roman" charset="0"/>
                <a:ea typeface="MS PGothic" charset="-128"/>
              </a:rPr>
              <a:t>       ii.   Skin color and discoloration</a:t>
            </a:r>
            <a:endParaRPr lang="en-IN" altLang="en-US" dirty="0">
              <a:latin typeface="Times New Roman" charset="0"/>
              <a:ea typeface="MS PGothic" charset="-128"/>
            </a:endParaRPr>
          </a:p>
          <a:p>
            <a:r>
              <a:rPr lang="en-US" altLang="en-US" dirty="0">
                <a:latin typeface="Times New Roman" charset="0"/>
                <a:ea typeface="MS PGothic" charset="-128"/>
              </a:rPr>
              <a:t>       iii.  Itching</a:t>
            </a:r>
            <a:endParaRPr lang="en-IN" altLang="en-US" dirty="0">
              <a:latin typeface="Times New Roman" charset="0"/>
              <a:ea typeface="MS PGothic" charset="-128"/>
            </a:endParaRPr>
          </a:p>
          <a:p>
            <a:r>
              <a:rPr lang="en-US" altLang="en-US" dirty="0">
                <a:latin typeface="Times New Roman" charset="0"/>
                <a:ea typeface="MS PGothic" charset="-128"/>
              </a:rPr>
              <a:t>       iv.  Pain</a:t>
            </a:r>
            <a:endParaRPr lang="en-IN" altLang="en-US" dirty="0">
              <a:latin typeface="Times New Roman" charset="0"/>
              <a:ea typeface="MS PGothic" charset="-128"/>
            </a:endParaRPr>
          </a:p>
          <a:p>
            <a:r>
              <a:rPr lang="en-US" altLang="en-US" dirty="0">
                <a:latin typeface="Times New Roman" charset="0"/>
                <a:ea typeface="MS PGothic" charset="-128"/>
              </a:rPr>
              <a:t>       v.   Paresthesia (numbness and tingling)</a:t>
            </a:r>
            <a:endParaRPr lang="en-IN" altLang="en-US" dirty="0">
              <a:latin typeface="Times New Roman" charset="0"/>
              <a:ea typeface="MS PGothic" charset="-128"/>
            </a:endParaRPr>
          </a:p>
        </p:txBody>
      </p:sp>
    </p:spTree>
    <p:extLst>
      <p:ext uri="{BB962C8B-B14F-4D97-AF65-F5344CB8AC3E}">
        <p14:creationId xmlns:p14="http://schemas.microsoft.com/office/powerpoint/2010/main" val="13997365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2.    Vital signs</a:t>
            </a:r>
            <a:endParaRPr lang="en-IN" altLang="en-US" dirty="0">
              <a:latin typeface="Times New Roman" charset="0"/>
              <a:ea typeface="MS PGothic" charset="-128"/>
            </a:endParaRPr>
          </a:p>
          <a:p>
            <a:r>
              <a:rPr lang="en-US" altLang="en-US" dirty="0">
                <a:latin typeface="Times New Roman" charset="0"/>
                <a:ea typeface="MS PGothic" charset="-128"/>
              </a:rPr>
              <a:t>       a.   Check the patient’s pulse rate, quality, and rhythm.</a:t>
            </a:r>
            <a:endParaRPr lang="en-IN" altLang="en-US" dirty="0">
              <a:latin typeface="Times New Roman" charset="0"/>
              <a:ea typeface="MS PGothic" charset="-128"/>
            </a:endParaRPr>
          </a:p>
          <a:p>
            <a:r>
              <a:rPr lang="en-US" altLang="en-US" dirty="0">
                <a:latin typeface="Times New Roman" charset="0"/>
                <a:ea typeface="MS PGothic" charset="-128"/>
              </a:rPr>
              <a:t>              i.    May be difficult to palpate in the hypothermic patient</a:t>
            </a:r>
            <a:endParaRPr lang="en-IN" altLang="en-US" dirty="0">
              <a:latin typeface="Times New Roman" charset="0"/>
              <a:ea typeface="MS PGothic" charset="-128"/>
            </a:endParaRPr>
          </a:p>
          <a:p>
            <a:r>
              <a:rPr lang="en-US" altLang="en-US" dirty="0">
                <a:latin typeface="Times New Roman" charset="0"/>
                <a:ea typeface="MS PGothic" charset="-128"/>
              </a:rPr>
              <a:t>              ii.   Check for both peripheral and central pulses.</a:t>
            </a:r>
            <a:endParaRPr lang="en-IN" altLang="en-US" dirty="0">
              <a:latin typeface="Times New Roman" charset="0"/>
              <a:ea typeface="MS PGothic" charset="-128"/>
            </a:endParaRPr>
          </a:p>
          <a:p>
            <a:r>
              <a:rPr lang="en-US" altLang="en-US" dirty="0">
                <a:latin typeface="Times New Roman" charset="0"/>
                <a:ea typeface="MS PGothic" charset="-128"/>
              </a:rPr>
              <a:t>              iii.  Listen over the chest for a heartbeat if pulses are weak.</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Check the respiratory rate, quality, and rhythm, and listen for lung sounds.</a:t>
            </a:r>
            <a:endParaRPr lang="en-IN" altLang="en-US" dirty="0">
              <a:latin typeface="Times New Roman" charset="0"/>
              <a:ea typeface="MS PGothic" charset="-128"/>
            </a:endParaRPr>
          </a:p>
          <a:p>
            <a:r>
              <a:rPr lang="en-US" altLang="en-US" dirty="0">
                <a:latin typeface="Times New Roman" charset="0"/>
                <a:ea typeface="MS PGothic" charset="-128"/>
              </a:rPr>
              <a:t>        c.    Assess and document pupil size and reactivity.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Oxygen saturation readings may produce a false low reading because of hypoperfusion or shivering.</a:t>
            </a:r>
            <a:endParaRPr lang="en-IN" altLang="en-US" dirty="0">
              <a:latin typeface="Times New Roman" charset="0"/>
              <a:ea typeface="MS PGothic" charset="-128"/>
            </a:endParaRPr>
          </a:p>
        </p:txBody>
      </p:sp>
    </p:spTree>
    <p:extLst>
      <p:ext uri="{BB962C8B-B14F-4D97-AF65-F5344CB8AC3E}">
        <p14:creationId xmlns:p14="http://schemas.microsoft.com/office/powerpoint/2010/main" val="183567113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Repeat the primary assessment</a:t>
            </a:r>
            <a:endParaRPr lang="en-IN" altLang="en-US" dirty="0">
              <a:latin typeface="Times New Roman" charset="0"/>
              <a:ea typeface="MS PGothic" charset="-128"/>
            </a:endParaRPr>
          </a:p>
          <a:p>
            <a:r>
              <a:rPr lang="en-US" altLang="en-US" dirty="0">
                <a:latin typeface="Times New Roman" charset="0"/>
                <a:ea typeface="MS PGothic" charset="-128"/>
              </a:rPr>
              <a:t>             a.    Drowning patients may deteriorate rapidly due to:</a:t>
            </a:r>
            <a:endParaRPr lang="en-IN" altLang="en-US" dirty="0">
              <a:latin typeface="Times New Roman" charset="0"/>
              <a:ea typeface="MS PGothic" charset="-128"/>
            </a:endParaRPr>
          </a:p>
          <a:p>
            <a:r>
              <a:rPr lang="en-US" altLang="en-US" dirty="0">
                <a:latin typeface="Times New Roman" charset="0"/>
                <a:ea typeface="MS PGothic" charset="-128"/>
              </a:rPr>
              <a:t>                    i.    Pulmonary injury</a:t>
            </a:r>
            <a:endParaRPr lang="en-IN" altLang="en-US" dirty="0">
              <a:latin typeface="Times New Roman" charset="0"/>
              <a:ea typeface="MS PGothic" charset="-128"/>
            </a:endParaRPr>
          </a:p>
          <a:p>
            <a:r>
              <a:rPr lang="en-US" altLang="en-US" dirty="0">
                <a:latin typeface="Times New Roman" charset="0"/>
                <a:ea typeface="MS PGothic" charset="-128"/>
              </a:rPr>
              <a:t>                    ii.   Fluid shifts in the body</a:t>
            </a:r>
            <a:endParaRPr lang="en-IN" altLang="en-US" dirty="0">
              <a:latin typeface="Times New Roman" charset="0"/>
              <a:ea typeface="MS PGothic" charset="-128"/>
            </a:endParaRPr>
          </a:p>
          <a:p>
            <a:r>
              <a:rPr lang="en-US" altLang="en-US" dirty="0">
                <a:latin typeface="Times New Roman" charset="0"/>
                <a:ea typeface="MS PGothic" charset="-128"/>
              </a:rPr>
              <a:t>                    iii.  Cerebral hypoxia</a:t>
            </a:r>
            <a:endParaRPr lang="en-IN" altLang="en-US" dirty="0">
              <a:latin typeface="Times New Roman" charset="0"/>
              <a:ea typeface="MS PGothic" charset="-128"/>
            </a:endParaRPr>
          </a:p>
          <a:p>
            <a:r>
              <a:rPr lang="en-US" altLang="en-US" dirty="0">
                <a:latin typeface="Times New Roman" charset="0"/>
                <a:ea typeface="MS PGothic" charset="-128"/>
              </a:rPr>
              <a:t>                    iv.  Hypothermia</a:t>
            </a:r>
            <a:endParaRPr lang="en-IN" altLang="en-US" dirty="0">
              <a:latin typeface="Times New Roman" charset="0"/>
              <a:ea typeface="MS PGothic" charset="-128"/>
            </a:endParaRPr>
          </a:p>
          <a:p>
            <a:r>
              <a:rPr lang="en-US" altLang="en-US" dirty="0">
                <a:latin typeface="Times New Roman" charset="0"/>
                <a:ea typeface="MS PGothic" charset="-128"/>
              </a:rPr>
              <a:t>             b.    Patients with pneumothorax, air embolism or decompression sickness may decompensate quickly.</a:t>
            </a:r>
            <a:endParaRPr lang="en-IN" altLang="en-US" dirty="0">
              <a:latin typeface="Times New Roman" charset="0"/>
              <a:ea typeface="MS PGothic" charset="-128"/>
            </a:endParaRPr>
          </a:p>
          <a:p>
            <a:r>
              <a:rPr lang="en-US" altLang="en-US" dirty="0">
                <a:latin typeface="Times New Roman" charset="0"/>
                <a:ea typeface="MS PGothic" charset="-128"/>
              </a:rPr>
              <a:t>             c.    Assess your patient’s mental status constantly.</a:t>
            </a:r>
            <a:endParaRPr lang="en-IN" altLang="en-US" dirty="0">
              <a:latin typeface="Times New Roman" charset="0"/>
              <a:ea typeface="MS PGothic" charset="-128"/>
            </a:endParaRPr>
          </a:p>
          <a:p>
            <a:r>
              <a:rPr lang="en-US" altLang="en-US" dirty="0">
                <a:latin typeface="Times New Roman" charset="0"/>
                <a:ea typeface="MS PGothic" charset="-128"/>
              </a:rPr>
              <a:t>             d.    Assess vital signs at least every 5 minutes, paying particular attention to respirations and breath sounds.</a:t>
            </a:r>
            <a:endParaRPr lang="en-IN" altLang="en-US" dirty="0">
              <a:latin typeface="Times New Roman" charset="0"/>
              <a:ea typeface="MS PGothic" charset="-128"/>
            </a:endParaRPr>
          </a:p>
        </p:txBody>
      </p:sp>
    </p:spTree>
    <p:extLst>
      <p:ext uri="{BB962C8B-B14F-4D97-AF65-F5344CB8AC3E}">
        <p14:creationId xmlns:p14="http://schemas.microsoft.com/office/powerpoint/2010/main" val="13747603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marL="228600" indent="-228600">
              <a:buAutoNum type="arabicPeriod" startAt="2"/>
            </a:pPr>
            <a:r>
              <a:rPr lang="en-US" altLang="en-US" dirty="0">
                <a:latin typeface="Times New Roman" charset="0"/>
                <a:ea typeface="MS PGothic" charset="-128"/>
              </a:rPr>
              <a:t>Document the circumstances of the drowning and extrication:</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    Time submerged</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Temperature of the water</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Clarity of the water</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Possible spinal injury</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3.   Bring all dive equipment to the hospital, including a dive log or dive computer if available. </a:t>
            </a:r>
            <a:endParaRPr lang="en-IN" altLang="en-US" dirty="0">
              <a:latin typeface="Times New Roman" charset="0"/>
              <a:ea typeface="MS PGothic" charset="-128"/>
            </a:endParaRPr>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9D697C-BEA3-9C41-BCF9-40BD7A5A4324}" type="slidenum">
              <a:rPr lang="en-US" altLang="en-US" sz="1200"/>
              <a:pPr eaLnBrk="1" hangingPunct="1"/>
              <a:t>100</a:t>
            </a:fld>
            <a:endParaRPr lang="en-US" altLang="en-US" sz="1200" dirty="0"/>
          </a:p>
        </p:txBody>
      </p:sp>
    </p:spTree>
    <p:extLst>
      <p:ext uri="{BB962C8B-B14F-4D97-AF65-F5344CB8AC3E}">
        <p14:creationId xmlns:p14="http://schemas.microsoft.com/office/powerpoint/2010/main" val="82099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33</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defRPr/>
            </a:pPr>
            <a:r>
              <a:rPr lang="en-US" altLang="en-US" kern="0" dirty="0"/>
              <a:t>Environmental Emergencies</a:t>
            </a:r>
          </a:p>
        </p:txBody>
      </p:sp>
      <p:pic>
        <p:nvPicPr>
          <p:cNvPr id="6" name="Picture 5"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nSpc>
                <a:spcPct val="85000"/>
              </a:lnSpc>
            </a:pPr>
            <a:r>
              <a:rPr lang="en-US" altLang="en-US" dirty="0"/>
              <a:t>Cold Exposure </a:t>
            </a:r>
            <a:r>
              <a:rPr lang="en-US" altLang="en-US" sz="2000" b="0" dirty="0"/>
              <a:t>(1 of 5)</a:t>
            </a:r>
          </a:p>
        </p:txBody>
      </p:sp>
      <p:sp>
        <p:nvSpPr>
          <p:cNvPr id="13315" name="Rectangle 3"/>
          <p:cNvSpPr>
            <a:spLocks noGrp="1" noChangeArrowheads="1"/>
          </p:cNvSpPr>
          <p:nvPr>
            <p:ph type="body" idx="1"/>
          </p:nvPr>
        </p:nvSpPr>
        <p:spPr/>
        <p:txBody>
          <a:bodyPr rIns="228600"/>
          <a:lstStyle/>
          <a:p>
            <a:pPr>
              <a:spcBef>
                <a:spcPct val="35000"/>
              </a:spcBef>
            </a:pPr>
            <a:r>
              <a:rPr lang="en-US" altLang="en-US" dirty="0"/>
              <a:t>Cold exposure may cause injury to:</a:t>
            </a:r>
          </a:p>
          <a:p>
            <a:pPr lvl="1">
              <a:spcBef>
                <a:spcPct val="35000"/>
              </a:spcBef>
            </a:pPr>
            <a:r>
              <a:rPr lang="en-US" altLang="en-US" dirty="0"/>
              <a:t>Feet</a:t>
            </a:r>
          </a:p>
          <a:p>
            <a:pPr lvl="1">
              <a:spcBef>
                <a:spcPct val="35000"/>
              </a:spcBef>
            </a:pPr>
            <a:r>
              <a:rPr lang="en-US" altLang="en-US" dirty="0"/>
              <a:t>Hands</a:t>
            </a:r>
          </a:p>
          <a:p>
            <a:pPr lvl="1">
              <a:spcBef>
                <a:spcPct val="35000"/>
              </a:spcBef>
            </a:pPr>
            <a:r>
              <a:rPr lang="en-US" altLang="en-US" dirty="0"/>
              <a:t>Ears</a:t>
            </a:r>
          </a:p>
          <a:p>
            <a:pPr lvl="1">
              <a:spcBef>
                <a:spcPct val="35000"/>
              </a:spcBef>
            </a:pPr>
            <a:r>
              <a:rPr lang="en-US" altLang="en-US" dirty="0"/>
              <a:t>Nose</a:t>
            </a:r>
          </a:p>
          <a:p>
            <a:pPr lvl="1">
              <a:spcBef>
                <a:spcPct val="35000"/>
              </a:spcBef>
            </a:pPr>
            <a:r>
              <a:rPr lang="en-US" altLang="en-US" dirty="0"/>
              <a:t>Whole body (hypothermia)</a:t>
            </a:r>
          </a:p>
          <a:p>
            <a:pPr>
              <a:spcBef>
                <a:spcPct val="35000"/>
              </a:spcBef>
            </a:pPr>
            <a:r>
              <a:rPr lang="en-US" altLang="en-US" dirty="0"/>
              <a:t>There are five ways the body can lose heat.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nSpc>
                <a:spcPct val="85000"/>
              </a:lnSpc>
            </a:pPr>
            <a:r>
              <a:rPr lang="en-US" altLang="en-US" dirty="0"/>
              <a:t>Reassessment </a:t>
            </a:r>
            <a:r>
              <a:rPr lang="en-US" altLang="en-US" sz="2000" b="0" dirty="0"/>
              <a:t>(2 of 2)</a:t>
            </a:r>
          </a:p>
        </p:txBody>
      </p:sp>
      <p:sp>
        <p:nvSpPr>
          <p:cNvPr id="109571" name="Rectangle 3"/>
          <p:cNvSpPr>
            <a:spLocks noGrp="1" noChangeArrowheads="1"/>
          </p:cNvSpPr>
          <p:nvPr>
            <p:ph type="body" idx="1"/>
          </p:nvPr>
        </p:nvSpPr>
        <p:spPr/>
        <p:txBody>
          <a:bodyPr rIns="228600"/>
          <a:lstStyle/>
          <a:p>
            <a:pPr>
              <a:spcBef>
                <a:spcPct val="35000"/>
              </a:spcBef>
            </a:pPr>
            <a:r>
              <a:rPr lang="en-US" altLang="en-US" dirty="0"/>
              <a:t>Document</a:t>
            </a:r>
          </a:p>
          <a:p>
            <a:pPr lvl="1">
              <a:spcBef>
                <a:spcPct val="35000"/>
              </a:spcBef>
            </a:pPr>
            <a:r>
              <a:rPr lang="en-US" altLang="en-US" dirty="0"/>
              <a:t>Circumstances of drowning and extrication</a:t>
            </a:r>
          </a:p>
          <a:p>
            <a:pPr lvl="1">
              <a:spcBef>
                <a:spcPct val="35000"/>
              </a:spcBef>
            </a:pPr>
            <a:r>
              <a:rPr lang="en-US" altLang="en-US" dirty="0"/>
              <a:t>Time submerged</a:t>
            </a:r>
          </a:p>
          <a:p>
            <a:pPr lvl="1">
              <a:spcBef>
                <a:spcPct val="35000"/>
              </a:spcBef>
            </a:pPr>
            <a:r>
              <a:rPr lang="en-US" altLang="en-US" dirty="0"/>
              <a:t>Temperature and clarity of the water</a:t>
            </a:r>
          </a:p>
          <a:p>
            <a:pPr lvl="1">
              <a:spcBef>
                <a:spcPct val="35000"/>
              </a:spcBef>
            </a:pPr>
            <a:r>
              <a:rPr lang="en-US" altLang="en-US" dirty="0"/>
              <a:t>Possible spinal injury</a:t>
            </a:r>
          </a:p>
          <a:p>
            <a:pPr lvl="1">
              <a:spcBef>
                <a:spcPct val="35000"/>
              </a:spcBef>
            </a:pPr>
            <a:r>
              <a:rPr lang="en-US" dirty="0">
                <a:latin typeface="Arial"/>
                <a:ea typeface="MS PGothic" pitchFamily="34" charset="-128"/>
                <a:cs typeface="Arial"/>
              </a:rPr>
              <a:t>Bring all dive equipment to the hospital, including dive log or dive computer </a:t>
            </a:r>
            <a:endParaRPr lang="en-US" altLang="en-US"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a:lnSpc>
                <a:spcPct val="85000"/>
              </a:lnSpc>
            </a:pPr>
            <a:r>
              <a:rPr lang="en-US" altLang="en-US" dirty="0"/>
              <a:t>Emergency Care for Drowning or </a:t>
            </a:r>
            <a:br>
              <a:rPr lang="en-US" altLang="en-US" dirty="0"/>
            </a:br>
            <a:r>
              <a:rPr lang="en-US" altLang="en-US" dirty="0"/>
              <a:t>Diving Emergencies </a:t>
            </a:r>
            <a:r>
              <a:rPr lang="en-US" altLang="en-US" sz="2000" b="0" dirty="0"/>
              <a:t>(1 of 2)</a:t>
            </a:r>
          </a:p>
        </p:txBody>
      </p:sp>
      <p:sp>
        <p:nvSpPr>
          <p:cNvPr id="110595" name="Content Placeholder 2"/>
          <p:cNvSpPr>
            <a:spLocks noGrp="1"/>
          </p:cNvSpPr>
          <p:nvPr>
            <p:ph type="body" idx="1"/>
          </p:nvPr>
        </p:nvSpPr>
        <p:spPr/>
        <p:txBody>
          <a:bodyPr rIns="228600"/>
          <a:lstStyle/>
          <a:p>
            <a:pPr>
              <a:spcBef>
                <a:spcPct val="35000"/>
              </a:spcBef>
            </a:pPr>
            <a:r>
              <a:rPr lang="en-US" altLang="en-US" dirty="0"/>
              <a:t>Immobilize and protect the patient’s spine if a fall or diving injury is possible.</a:t>
            </a:r>
          </a:p>
          <a:p>
            <a:pPr>
              <a:spcBef>
                <a:spcPct val="35000"/>
              </a:spcBef>
            </a:pPr>
            <a:r>
              <a:rPr lang="en-US" altLang="en-US" dirty="0"/>
              <a:t>If the patient is not breathing:</a:t>
            </a:r>
          </a:p>
          <a:p>
            <a:pPr lvl="1">
              <a:spcBef>
                <a:spcPct val="35000"/>
              </a:spcBef>
            </a:pPr>
            <a:r>
              <a:rPr lang="en-US" altLang="en-US" dirty="0"/>
              <a:t>Assist ventilations with a bag-mask device or pocket mask.</a:t>
            </a:r>
          </a:p>
          <a:p>
            <a:pPr lvl="1">
              <a:spcBef>
                <a:spcPct val="35000"/>
              </a:spcBef>
            </a:pPr>
            <a:r>
              <a:rPr lang="en-US" altLang="en-US" dirty="0"/>
              <a:t>Provide chest compressions and use the AED if indicated.</a:t>
            </a:r>
          </a:p>
          <a:p>
            <a:pPr lvl="1">
              <a:spcBef>
                <a:spcPct val="35000"/>
              </a:spcBef>
            </a:pPr>
            <a:r>
              <a:rPr lang="en-US" altLang="en-US" dirty="0"/>
              <a:t>Treat for hypothermia.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nSpc>
                <a:spcPct val="85000"/>
              </a:lnSpc>
            </a:pPr>
            <a:r>
              <a:rPr lang="en-US" altLang="en-US" dirty="0"/>
              <a:t>Emergency Care for Drowning or </a:t>
            </a:r>
            <a:br>
              <a:rPr lang="en-US" altLang="en-US" dirty="0"/>
            </a:br>
            <a:r>
              <a:rPr lang="en-US" altLang="en-US" dirty="0"/>
              <a:t>Diving Emergencies </a:t>
            </a:r>
            <a:r>
              <a:rPr lang="en-US" altLang="en-US" sz="2000" b="0" dirty="0"/>
              <a:t>(2 of 2)</a:t>
            </a:r>
          </a:p>
        </p:txBody>
      </p:sp>
      <p:sp>
        <p:nvSpPr>
          <p:cNvPr id="111619" name="Rectangle 3"/>
          <p:cNvSpPr>
            <a:spLocks noGrp="1" noChangeArrowheads="1"/>
          </p:cNvSpPr>
          <p:nvPr>
            <p:ph type="body" idx="1"/>
          </p:nvPr>
        </p:nvSpPr>
        <p:spPr/>
        <p:txBody>
          <a:bodyPr rIns="228600"/>
          <a:lstStyle/>
          <a:p>
            <a:pPr>
              <a:spcBef>
                <a:spcPct val="35000"/>
              </a:spcBef>
            </a:pPr>
            <a:r>
              <a:rPr lang="en-US" altLang="en-US" dirty="0"/>
              <a:t>For air embolism or decompression sickness in a conscious patient:</a:t>
            </a:r>
          </a:p>
          <a:p>
            <a:pPr lvl="1">
              <a:spcBef>
                <a:spcPct val="35000"/>
              </a:spcBef>
            </a:pPr>
            <a:r>
              <a:rPr lang="en-US" altLang="en-US" dirty="0"/>
              <a:t>Remove the patient from the water.</a:t>
            </a:r>
          </a:p>
          <a:p>
            <a:pPr lvl="1">
              <a:spcBef>
                <a:spcPct val="35000"/>
              </a:spcBef>
            </a:pPr>
            <a:r>
              <a:rPr lang="en-US" altLang="en-US" dirty="0"/>
              <a:t>Try to keep the patient calm.</a:t>
            </a:r>
          </a:p>
          <a:p>
            <a:pPr lvl="1">
              <a:spcBef>
                <a:spcPct val="35000"/>
              </a:spcBef>
            </a:pPr>
            <a:r>
              <a:rPr lang="en-US" altLang="en-US" dirty="0"/>
              <a:t>Administer oxygen.</a:t>
            </a:r>
          </a:p>
          <a:p>
            <a:pPr lvl="1">
              <a:spcBef>
                <a:spcPct val="35000"/>
              </a:spcBef>
            </a:pPr>
            <a:r>
              <a:rPr lang="en-US" altLang="en-US" dirty="0"/>
              <a:t>Consider the possibility of pneumothorax, and monitor breath sounds.</a:t>
            </a:r>
          </a:p>
          <a:p>
            <a:pPr lvl="1">
              <a:spcBef>
                <a:spcPct val="35000"/>
              </a:spcBef>
            </a:pPr>
            <a:r>
              <a:rPr lang="en-US" altLang="en-US" dirty="0"/>
              <a:t>Provide prompt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pPr>
            <a:r>
              <a:rPr lang="en-US" altLang="en-US" dirty="0"/>
              <a:t>Other Water Hazards</a:t>
            </a:r>
            <a:endParaRPr lang="en-US" altLang="en-US" sz="2800" b="0" dirty="0"/>
          </a:p>
        </p:txBody>
      </p:sp>
      <p:sp>
        <p:nvSpPr>
          <p:cNvPr id="112643" name="Rectangle 3"/>
          <p:cNvSpPr>
            <a:spLocks noGrp="1" noChangeArrowheads="1"/>
          </p:cNvSpPr>
          <p:nvPr>
            <p:ph type="body" idx="1"/>
          </p:nvPr>
        </p:nvSpPr>
        <p:spPr/>
        <p:txBody>
          <a:bodyPr rIns="228600"/>
          <a:lstStyle/>
          <a:p>
            <a:pPr>
              <a:spcBef>
                <a:spcPct val="35000"/>
              </a:spcBef>
            </a:pPr>
            <a:r>
              <a:rPr lang="en-US" altLang="en-US" dirty="0"/>
              <a:t>Pay close attention to the body temperature of a person who is rescued from cold water.</a:t>
            </a:r>
          </a:p>
          <a:p>
            <a:pPr>
              <a:spcBef>
                <a:spcPct val="35000"/>
              </a:spcBef>
            </a:pPr>
            <a:r>
              <a:rPr lang="en-US" altLang="en-US" dirty="0"/>
              <a:t>Breath-holding syncope</a:t>
            </a:r>
          </a:p>
          <a:p>
            <a:pPr lvl="1">
              <a:spcBef>
                <a:spcPct val="35000"/>
              </a:spcBef>
            </a:pPr>
            <a:r>
              <a:rPr lang="en-US" altLang="en-US" dirty="0"/>
              <a:t>A person swimming in shallow water may experience a loss of consciousness caused by a decreased stimulus for breathing.</a:t>
            </a:r>
          </a:p>
          <a:p>
            <a:pPr lvl="1">
              <a:spcBef>
                <a:spcPct val="35000"/>
              </a:spcBef>
            </a:pPr>
            <a:r>
              <a:rPr lang="en-US" altLang="en-US" dirty="0"/>
              <a:t>Treatment is the same as a drowning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pPr>
            <a:r>
              <a:rPr lang="en-US" altLang="en-US" dirty="0"/>
              <a:t>Prevention</a:t>
            </a:r>
          </a:p>
        </p:txBody>
      </p:sp>
      <p:sp>
        <p:nvSpPr>
          <p:cNvPr id="113667" name="Rectangle 3"/>
          <p:cNvSpPr>
            <a:spLocks noGrp="1" noChangeArrowheads="1"/>
          </p:cNvSpPr>
          <p:nvPr>
            <p:ph type="body" idx="1"/>
          </p:nvPr>
        </p:nvSpPr>
        <p:spPr/>
        <p:txBody>
          <a:bodyPr rIns="228600"/>
          <a:lstStyle/>
          <a:p>
            <a:pPr>
              <a:spcBef>
                <a:spcPct val="35000"/>
              </a:spcBef>
            </a:pPr>
            <a:r>
              <a:rPr lang="en-US" altLang="en-US" dirty="0"/>
              <a:t>Appropriate precautions can prevent most immersion incidents.</a:t>
            </a:r>
          </a:p>
          <a:p>
            <a:pPr lvl="1">
              <a:spcBef>
                <a:spcPct val="35000"/>
              </a:spcBef>
            </a:pPr>
            <a:r>
              <a:rPr lang="en-US" altLang="en-US" dirty="0"/>
              <a:t>All pools should be surrounded by a fence.</a:t>
            </a:r>
          </a:p>
          <a:p>
            <a:pPr lvl="1">
              <a:spcBef>
                <a:spcPct val="35000"/>
              </a:spcBef>
            </a:pPr>
            <a:r>
              <a:rPr lang="en-US" altLang="en-US" dirty="0"/>
              <a:t>The most common problem in child drownings is lack of adult supervision.</a:t>
            </a:r>
          </a:p>
          <a:p>
            <a:pPr lvl="1">
              <a:spcBef>
                <a:spcPct val="35000"/>
              </a:spcBef>
            </a:pPr>
            <a:r>
              <a:rPr lang="en-US" altLang="en-US" dirty="0"/>
              <a:t>Half of all teenage and adult drownings are associated with the use of alcohol.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Content Placeholder 2"/>
          <p:cNvSpPr>
            <a:spLocks noGrp="1"/>
          </p:cNvSpPr>
          <p:nvPr>
            <p:ph type="body" idx="1"/>
          </p:nvPr>
        </p:nvSpPr>
        <p:spPr/>
        <p:txBody>
          <a:bodyPr rIns="228600"/>
          <a:lstStyle/>
          <a:p>
            <a:pPr>
              <a:spcBef>
                <a:spcPct val="35000"/>
              </a:spcBef>
            </a:pPr>
            <a:r>
              <a:rPr lang="en-US" altLang="en-US" dirty="0"/>
              <a:t>Dysbarism injuries</a:t>
            </a:r>
          </a:p>
          <a:p>
            <a:pPr lvl="1">
              <a:spcBef>
                <a:spcPct val="35000"/>
              </a:spcBef>
            </a:pPr>
            <a:r>
              <a:rPr lang="en-US" altLang="en-US" dirty="0"/>
              <a:t>Caused by the difference between the surrounding atmospheric pressure and the total gas pressure in the body</a:t>
            </a:r>
          </a:p>
          <a:p>
            <a:pPr>
              <a:spcBef>
                <a:spcPct val="35000"/>
              </a:spcBef>
            </a:pPr>
            <a:r>
              <a:rPr lang="en-US" altLang="en-US" dirty="0"/>
              <a:t>Altitude illness</a:t>
            </a:r>
          </a:p>
          <a:p>
            <a:pPr lvl="1">
              <a:spcBef>
                <a:spcPct val="35000"/>
              </a:spcBef>
            </a:pPr>
            <a:r>
              <a:rPr lang="en-US" altLang="en-US" dirty="0"/>
              <a:t>Caused by diminished oxygen in the air at high altitudes</a:t>
            </a:r>
          </a:p>
          <a:p>
            <a:pPr lvl="1">
              <a:spcBef>
                <a:spcPct val="35000"/>
              </a:spcBef>
            </a:pPr>
            <a:r>
              <a:rPr lang="en-US" altLang="en-US" dirty="0"/>
              <a:t>Affects the central nervous system and pulmonary system</a:t>
            </a:r>
          </a:p>
        </p:txBody>
      </p:sp>
      <p:sp>
        <p:nvSpPr>
          <p:cNvPr id="2" name="Title 1"/>
          <p:cNvSpPr>
            <a:spLocks noGrp="1"/>
          </p:cNvSpPr>
          <p:nvPr>
            <p:ph type="title"/>
          </p:nvPr>
        </p:nvSpPr>
        <p:spPr/>
        <p:txBody>
          <a:bodyPr/>
          <a:lstStyle/>
          <a:p>
            <a:r>
              <a:rPr lang="en-US" altLang="en-US" dirty="0"/>
              <a:t>High Altitude </a:t>
            </a:r>
            <a:r>
              <a:rPr lang="en-US" altLang="en-US" sz="2000" b="0" dirty="0"/>
              <a:t>(1 of 6)</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p:txBody>
          <a:bodyPr rIns="228600"/>
          <a:lstStyle/>
          <a:p>
            <a:pPr>
              <a:spcBef>
                <a:spcPct val="35000"/>
              </a:spcBef>
            </a:pPr>
            <a:r>
              <a:rPr lang="en-US" altLang="en-US" dirty="0"/>
              <a:t>Acute mountain sickness</a:t>
            </a:r>
          </a:p>
          <a:p>
            <a:pPr lvl="1">
              <a:spcBef>
                <a:spcPct val="35000"/>
              </a:spcBef>
            </a:pPr>
            <a:r>
              <a:rPr lang="en-US" altLang="en-US" dirty="0"/>
              <a:t>Diminished oxygen in the air at higher altitudes</a:t>
            </a:r>
            <a:endParaRPr lang="en-US" altLang="en-US" dirty="0">
              <a:ea typeface="MS PGothic" charset="-128"/>
            </a:endParaRPr>
          </a:p>
          <a:p>
            <a:pPr lvl="1">
              <a:spcBef>
                <a:spcPct val="35000"/>
              </a:spcBef>
            </a:pPr>
            <a:r>
              <a:rPr lang="en-US" altLang="en-US" dirty="0"/>
              <a:t>Caused by ascending too high, too fast or not being acclimatized to high altitudes</a:t>
            </a:r>
          </a:p>
          <a:p>
            <a:pPr lvl="1">
              <a:spcBef>
                <a:spcPct val="35000"/>
              </a:spcBef>
            </a:pPr>
            <a:r>
              <a:rPr lang="en-US" altLang="en-US" dirty="0"/>
              <a:t>Signs and symptoms</a:t>
            </a:r>
          </a:p>
          <a:p>
            <a:pPr lvl="2">
              <a:spcBef>
                <a:spcPts val="900"/>
              </a:spcBef>
            </a:pPr>
            <a:r>
              <a:rPr lang="en-US" altLang="en-US" sz="2000" dirty="0"/>
              <a:t>Headache</a:t>
            </a:r>
          </a:p>
          <a:p>
            <a:pPr lvl="2">
              <a:spcBef>
                <a:spcPts val="900"/>
              </a:spcBef>
            </a:pPr>
            <a:r>
              <a:rPr lang="en-US" altLang="en-US" sz="2000" dirty="0"/>
              <a:t>Light-headedness</a:t>
            </a:r>
          </a:p>
          <a:p>
            <a:pPr lvl="2">
              <a:spcBef>
                <a:spcPts val="900"/>
              </a:spcBef>
            </a:pPr>
            <a:r>
              <a:rPr lang="en-US" altLang="en-US" sz="2000" dirty="0"/>
              <a:t>Fatigue</a:t>
            </a:r>
          </a:p>
        </p:txBody>
      </p:sp>
      <p:sp>
        <p:nvSpPr>
          <p:cNvPr id="2" name="Title 1"/>
          <p:cNvSpPr>
            <a:spLocks noGrp="1"/>
          </p:cNvSpPr>
          <p:nvPr>
            <p:ph type="title"/>
          </p:nvPr>
        </p:nvSpPr>
        <p:spPr/>
        <p:txBody>
          <a:bodyPr/>
          <a:lstStyle/>
          <a:p>
            <a:r>
              <a:rPr lang="en-US" altLang="en-US" dirty="0"/>
              <a:t>High Altitude </a:t>
            </a:r>
            <a:r>
              <a:rPr lang="en-US" altLang="en-US" sz="2000" b="0" dirty="0"/>
              <a:t>(2 of 6)</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p:txBody>
          <a:bodyPr rIns="228600"/>
          <a:lstStyle/>
          <a:p>
            <a:pPr>
              <a:spcBef>
                <a:spcPct val="35000"/>
              </a:spcBef>
            </a:pPr>
            <a:r>
              <a:rPr lang="en-US" altLang="en-US" dirty="0"/>
              <a:t>Acute mountain sickness signs and symptoms (cont’d)</a:t>
            </a:r>
          </a:p>
          <a:p>
            <a:pPr lvl="1">
              <a:spcBef>
                <a:spcPct val="35000"/>
              </a:spcBef>
            </a:pPr>
            <a:r>
              <a:rPr lang="en-US" altLang="en-US" dirty="0"/>
              <a:t>Loss of appetite</a:t>
            </a:r>
          </a:p>
          <a:p>
            <a:pPr lvl="1">
              <a:spcBef>
                <a:spcPct val="35000"/>
              </a:spcBef>
            </a:pPr>
            <a:r>
              <a:rPr lang="en-US" altLang="en-US" dirty="0"/>
              <a:t>Nausea</a:t>
            </a:r>
          </a:p>
          <a:p>
            <a:pPr lvl="1">
              <a:spcBef>
                <a:spcPct val="35000"/>
              </a:spcBef>
            </a:pPr>
            <a:r>
              <a:rPr lang="en-US" altLang="en-US" dirty="0"/>
              <a:t>Difficulty sleeping</a:t>
            </a:r>
          </a:p>
          <a:p>
            <a:pPr lvl="1">
              <a:spcBef>
                <a:spcPct val="35000"/>
              </a:spcBef>
            </a:pPr>
            <a:r>
              <a:rPr lang="en-US" altLang="en-US" dirty="0"/>
              <a:t>Shortness of breath during physical exertion</a:t>
            </a:r>
          </a:p>
          <a:p>
            <a:pPr lvl="1">
              <a:spcBef>
                <a:spcPct val="35000"/>
              </a:spcBef>
            </a:pPr>
            <a:r>
              <a:rPr lang="en-US" altLang="en-US" dirty="0"/>
              <a:t>Swollen face</a:t>
            </a:r>
          </a:p>
        </p:txBody>
      </p:sp>
      <p:sp>
        <p:nvSpPr>
          <p:cNvPr id="2" name="Title 1"/>
          <p:cNvSpPr>
            <a:spLocks noGrp="1"/>
          </p:cNvSpPr>
          <p:nvPr>
            <p:ph type="title"/>
          </p:nvPr>
        </p:nvSpPr>
        <p:spPr/>
        <p:txBody>
          <a:bodyPr/>
          <a:lstStyle/>
          <a:p>
            <a:r>
              <a:rPr lang="en-US" altLang="en-US" dirty="0"/>
              <a:t>High Altitude </a:t>
            </a:r>
            <a:r>
              <a:rPr lang="en-US" altLang="en-US" sz="2000" b="0" dirty="0"/>
              <a:t>(3 of 6)</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p:txBody>
          <a:bodyPr rIns="228600"/>
          <a:lstStyle/>
          <a:p>
            <a:pPr>
              <a:spcBef>
                <a:spcPct val="35000"/>
              </a:spcBef>
            </a:pPr>
            <a:r>
              <a:rPr lang="en-US" altLang="en-US" dirty="0"/>
              <a:t>High-altitude pulmonary edema (HAPE)</a:t>
            </a:r>
          </a:p>
          <a:p>
            <a:pPr lvl="1">
              <a:spcBef>
                <a:spcPct val="35000"/>
              </a:spcBef>
            </a:pPr>
            <a:r>
              <a:rPr lang="en-US" altLang="en-US" dirty="0"/>
              <a:t>Fluid collects in the lungs, hindering the passage of oxygen into the bloodstream.</a:t>
            </a:r>
          </a:p>
          <a:p>
            <a:pPr lvl="1">
              <a:spcBef>
                <a:spcPct val="35000"/>
              </a:spcBef>
            </a:pPr>
            <a:r>
              <a:rPr lang="en-US" altLang="en-US" dirty="0"/>
              <a:t>Signs and symptoms</a:t>
            </a:r>
          </a:p>
          <a:p>
            <a:pPr lvl="2">
              <a:spcBef>
                <a:spcPts val="900"/>
              </a:spcBef>
            </a:pPr>
            <a:r>
              <a:rPr lang="en-US" altLang="en-US" sz="2000" dirty="0"/>
              <a:t>Shortness of breath</a:t>
            </a:r>
          </a:p>
          <a:p>
            <a:pPr lvl="2">
              <a:spcBef>
                <a:spcPts val="900"/>
              </a:spcBef>
            </a:pPr>
            <a:r>
              <a:rPr lang="en-US" altLang="en-US" sz="2000" dirty="0"/>
              <a:t>Cough with pink sputum</a:t>
            </a:r>
          </a:p>
          <a:p>
            <a:pPr lvl="2">
              <a:spcBef>
                <a:spcPts val="900"/>
              </a:spcBef>
            </a:pPr>
            <a:r>
              <a:rPr lang="en-US" altLang="en-US" sz="2000" dirty="0"/>
              <a:t>Cyanosis</a:t>
            </a:r>
          </a:p>
          <a:p>
            <a:pPr lvl="2">
              <a:spcBef>
                <a:spcPts val="900"/>
              </a:spcBef>
            </a:pPr>
            <a:r>
              <a:rPr lang="en-US" altLang="en-US" sz="2000" dirty="0"/>
              <a:t>Rapid pulse</a:t>
            </a:r>
          </a:p>
        </p:txBody>
      </p:sp>
      <p:sp>
        <p:nvSpPr>
          <p:cNvPr id="2" name="Title 1"/>
          <p:cNvSpPr>
            <a:spLocks noGrp="1"/>
          </p:cNvSpPr>
          <p:nvPr>
            <p:ph type="title"/>
          </p:nvPr>
        </p:nvSpPr>
        <p:spPr/>
        <p:txBody>
          <a:bodyPr/>
          <a:lstStyle/>
          <a:p>
            <a:r>
              <a:rPr lang="en-US" altLang="en-US" dirty="0"/>
              <a:t>High Altitude </a:t>
            </a:r>
            <a:r>
              <a:rPr lang="en-US" altLang="en-US" sz="2000" b="0" dirty="0"/>
              <a:t>(4 of 6)</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p:txBody>
          <a:bodyPr rIns="228600"/>
          <a:lstStyle/>
          <a:p>
            <a:pPr>
              <a:spcBef>
                <a:spcPct val="35000"/>
              </a:spcBef>
            </a:pPr>
            <a:r>
              <a:rPr lang="en-US" altLang="en-US" dirty="0"/>
              <a:t>High-altitude cerebral edema (HACE)</a:t>
            </a:r>
          </a:p>
          <a:p>
            <a:pPr lvl="1">
              <a:spcBef>
                <a:spcPct val="35000"/>
              </a:spcBef>
            </a:pPr>
            <a:r>
              <a:rPr lang="en-US" altLang="en-US" dirty="0"/>
              <a:t>May accompany HAPE and can quickly become life threatening</a:t>
            </a:r>
          </a:p>
          <a:p>
            <a:pPr lvl="1">
              <a:spcBef>
                <a:spcPct val="35000"/>
              </a:spcBef>
            </a:pPr>
            <a:r>
              <a:rPr lang="en-US" altLang="en-US" dirty="0"/>
              <a:t>Signs and symptoms</a:t>
            </a:r>
          </a:p>
          <a:p>
            <a:pPr lvl="2">
              <a:spcBef>
                <a:spcPts val="900"/>
              </a:spcBef>
            </a:pPr>
            <a:r>
              <a:rPr lang="en-US" altLang="en-US" sz="2000" dirty="0"/>
              <a:t>Severe, constant, throbbing headache</a:t>
            </a:r>
          </a:p>
          <a:p>
            <a:pPr lvl="2">
              <a:spcBef>
                <a:spcPts val="900"/>
              </a:spcBef>
            </a:pPr>
            <a:r>
              <a:rPr lang="en-US" altLang="en-US" sz="2000" dirty="0"/>
              <a:t>Ataxia</a:t>
            </a:r>
          </a:p>
          <a:p>
            <a:pPr lvl="2">
              <a:spcBef>
                <a:spcPts val="900"/>
              </a:spcBef>
            </a:pPr>
            <a:r>
              <a:rPr lang="en-US" altLang="en-US" sz="2000" dirty="0"/>
              <a:t>Extreme fatigue</a:t>
            </a:r>
          </a:p>
          <a:p>
            <a:pPr lvl="2">
              <a:spcBef>
                <a:spcPts val="900"/>
              </a:spcBef>
            </a:pPr>
            <a:r>
              <a:rPr lang="en-US" altLang="en-US" sz="2000" dirty="0"/>
              <a:t>Vomiting</a:t>
            </a:r>
          </a:p>
          <a:p>
            <a:pPr lvl="2">
              <a:spcBef>
                <a:spcPts val="900"/>
              </a:spcBef>
            </a:pPr>
            <a:r>
              <a:rPr lang="en-US" altLang="en-US" sz="2000" dirty="0"/>
              <a:t>Loss of consciousness</a:t>
            </a:r>
          </a:p>
        </p:txBody>
      </p:sp>
      <p:sp>
        <p:nvSpPr>
          <p:cNvPr id="2" name="Title 1"/>
          <p:cNvSpPr>
            <a:spLocks noGrp="1"/>
          </p:cNvSpPr>
          <p:nvPr>
            <p:ph type="title"/>
          </p:nvPr>
        </p:nvSpPr>
        <p:spPr/>
        <p:txBody>
          <a:bodyPr/>
          <a:lstStyle/>
          <a:p>
            <a:r>
              <a:rPr lang="en-US" altLang="en-US" dirty="0"/>
              <a:t>High Altitude </a:t>
            </a:r>
            <a:r>
              <a:rPr lang="en-US" altLang="en-US" sz="2000" b="0" dirty="0"/>
              <a:t>(5 of 6)</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nSpc>
                <a:spcPct val="85000"/>
              </a:lnSpc>
            </a:pPr>
            <a:r>
              <a:rPr lang="en-US" altLang="en-US" dirty="0"/>
              <a:t>Cold Exposure </a:t>
            </a:r>
            <a:r>
              <a:rPr lang="en-US" altLang="en-US" sz="2000" b="0" dirty="0"/>
              <a:t>(2 of 5)</a:t>
            </a:r>
          </a:p>
        </p:txBody>
      </p:sp>
      <p:sp>
        <p:nvSpPr>
          <p:cNvPr id="14339" name="Rectangle 3"/>
          <p:cNvSpPr>
            <a:spLocks noGrp="1" noChangeArrowheads="1"/>
          </p:cNvSpPr>
          <p:nvPr>
            <p:ph type="body" idx="1"/>
          </p:nvPr>
        </p:nvSpPr>
        <p:spPr/>
        <p:txBody>
          <a:bodyPr rIns="228600"/>
          <a:lstStyle/>
          <a:p>
            <a:pPr>
              <a:spcBef>
                <a:spcPct val="35000"/>
              </a:spcBef>
            </a:pPr>
            <a:r>
              <a:rPr lang="en-US" altLang="en-US" dirty="0"/>
              <a:t>Conduction</a:t>
            </a:r>
          </a:p>
          <a:p>
            <a:pPr lvl="1">
              <a:spcBef>
                <a:spcPct val="35000"/>
              </a:spcBef>
            </a:pPr>
            <a:r>
              <a:rPr lang="en-US" altLang="en-US" dirty="0"/>
              <a:t>Transfer of heat from a part of the body to a colder object by direct contact</a:t>
            </a:r>
          </a:p>
          <a:p>
            <a:pPr lvl="1">
              <a:spcBef>
                <a:spcPct val="35000"/>
              </a:spcBef>
            </a:pPr>
            <a:r>
              <a:rPr lang="en-US" altLang="en-US" dirty="0"/>
              <a:t>Heat can also be gained if the substance being touched is warm.</a:t>
            </a:r>
          </a:p>
          <a:p>
            <a:pPr>
              <a:spcBef>
                <a:spcPct val="35000"/>
              </a:spcBef>
            </a:pPr>
            <a:r>
              <a:rPr lang="en-US" altLang="en-US" dirty="0"/>
              <a:t>Convection</a:t>
            </a:r>
          </a:p>
          <a:p>
            <a:pPr lvl="1">
              <a:spcBef>
                <a:spcPct val="35000"/>
              </a:spcBef>
            </a:pPr>
            <a:r>
              <a:rPr lang="en-US" altLang="en-US" dirty="0"/>
              <a:t>Transfer of heat to circulating air</a:t>
            </a:r>
          </a:p>
          <a:p>
            <a:pPr lvl="1">
              <a:spcBef>
                <a:spcPct val="35000"/>
              </a:spcBef>
            </a:pPr>
            <a:r>
              <a:rPr lang="en-US" altLang="en-US" dirty="0"/>
              <a:t>When cool air moves across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dirty="0"/>
              <a:t>High Altitude </a:t>
            </a:r>
            <a:r>
              <a:rPr lang="en-US" altLang="en-US" sz="2000" b="0" dirty="0"/>
              <a:t>(6 of 6)</a:t>
            </a:r>
            <a:endParaRPr lang="en-US" altLang="en-US" sz="2000" dirty="0">
              <a:solidFill>
                <a:srgbClr val="FF0000"/>
              </a:solidFill>
            </a:endParaRPr>
          </a:p>
        </p:txBody>
      </p:sp>
      <p:sp>
        <p:nvSpPr>
          <p:cNvPr id="119811" name="Content Placeholder 2"/>
          <p:cNvSpPr>
            <a:spLocks noGrp="1"/>
          </p:cNvSpPr>
          <p:nvPr>
            <p:ph idx="1"/>
          </p:nvPr>
        </p:nvSpPr>
        <p:spPr/>
        <p:txBody>
          <a:bodyPr/>
          <a:lstStyle/>
          <a:p>
            <a:r>
              <a:rPr lang="en-US" altLang="en-US" dirty="0"/>
              <a:t>Treatment of HAPE and/or HACE</a:t>
            </a:r>
          </a:p>
          <a:p>
            <a:pPr lvl="1">
              <a:spcBef>
                <a:spcPts val="900"/>
              </a:spcBef>
            </a:pPr>
            <a:r>
              <a:rPr lang="en-US" altLang="en-US" dirty="0"/>
              <a:t>Provide oxygen.</a:t>
            </a:r>
          </a:p>
          <a:p>
            <a:pPr lvl="1">
              <a:spcBef>
                <a:spcPts val="900"/>
              </a:spcBef>
            </a:pPr>
            <a:r>
              <a:rPr lang="en-US" altLang="en-US" dirty="0"/>
              <a:t>Descend from the height. </a:t>
            </a:r>
          </a:p>
          <a:p>
            <a:pPr lvl="1">
              <a:spcBef>
                <a:spcPts val="900"/>
              </a:spcBef>
            </a:pPr>
            <a:r>
              <a:rPr lang="en-US" altLang="en-US" dirty="0"/>
              <a:t>Transport promptly.</a:t>
            </a:r>
          </a:p>
          <a:p>
            <a:pPr lvl="1">
              <a:spcBef>
                <a:spcPts val="900"/>
              </a:spcBef>
            </a:pPr>
            <a:r>
              <a:rPr lang="en-US" altLang="en-US" dirty="0"/>
              <a:t>Provide positive pressure ventilation with a bag-mask device for inadequate respirations.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a:lnSpc>
                <a:spcPct val="85000"/>
              </a:lnSpc>
            </a:pPr>
            <a:r>
              <a:rPr lang="en-US" altLang="en-US" dirty="0"/>
              <a:t>Lightning </a:t>
            </a:r>
            <a:r>
              <a:rPr lang="en-US" altLang="en-US" sz="2000" b="0" dirty="0"/>
              <a:t>(1 of 4)</a:t>
            </a:r>
          </a:p>
        </p:txBody>
      </p:sp>
      <p:sp>
        <p:nvSpPr>
          <p:cNvPr id="120835" name="Content Placeholder 2"/>
          <p:cNvSpPr>
            <a:spLocks noGrp="1"/>
          </p:cNvSpPr>
          <p:nvPr>
            <p:ph type="body" idx="1"/>
          </p:nvPr>
        </p:nvSpPr>
        <p:spPr/>
        <p:txBody>
          <a:bodyPr rIns="228600"/>
          <a:lstStyle/>
          <a:p>
            <a:pPr>
              <a:spcBef>
                <a:spcPct val="35000"/>
              </a:spcBef>
            </a:pPr>
            <a:r>
              <a:rPr lang="en-US" altLang="en-US" dirty="0"/>
              <a:t>Lightning is the fifth most common cause of death from isolated environmental phenomena.</a:t>
            </a:r>
          </a:p>
          <a:p>
            <a:pPr>
              <a:spcBef>
                <a:spcPct val="35000"/>
              </a:spcBef>
            </a:pPr>
            <a:r>
              <a:rPr lang="en-US" altLang="en-US" dirty="0"/>
              <a:t>Targets of direct lightning strikes:</a:t>
            </a:r>
          </a:p>
          <a:p>
            <a:pPr lvl="1">
              <a:spcBef>
                <a:spcPct val="35000"/>
              </a:spcBef>
            </a:pPr>
            <a:r>
              <a:rPr lang="en-US" altLang="en-US" dirty="0"/>
              <a:t>People engaged in outdoor activities</a:t>
            </a:r>
          </a:p>
          <a:p>
            <a:pPr lvl="1">
              <a:spcBef>
                <a:spcPct val="35000"/>
              </a:spcBef>
            </a:pPr>
            <a:r>
              <a:rPr lang="en-US" altLang="en-US" dirty="0"/>
              <a:t>Anyone in a large, open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pPr>
            <a:r>
              <a:rPr lang="en-US" altLang="en-US" dirty="0"/>
              <a:t>Lightning </a:t>
            </a:r>
            <a:r>
              <a:rPr lang="en-US" altLang="en-US" sz="2000" b="0" dirty="0"/>
              <a:t>(2 of 4)</a:t>
            </a:r>
          </a:p>
        </p:txBody>
      </p:sp>
      <p:sp>
        <p:nvSpPr>
          <p:cNvPr id="121859" name="Rectangle 3"/>
          <p:cNvSpPr>
            <a:spLocks noGrp="1" noChangeArrowheads="1"/>
          </p:cNvSpPr>
          <p:nvPr>
            <p:ph type="body" idx="1"/>
          </p:nvPr>
        </p:nvSpPr>
        <p:spPr/>
        <p:txBody>
          <a:bodyPr rIns="228600"/>
          <a:lstStyle/>
          <a:p>
            <a:pPr>
              <a:spcBef>
                <a:spcPct val="35000"/>
              </a:spcBef>
            </a:pPr>
            <a:r>
              <a:rPr lang="en-US" altLang="en-US" dirty="0"/>
              <a:t>Many individuals are indirectly struck when standing near an object that has been struck by lightning, such as a tree.</a:t>
            </a:r>
          </a:p>
          <a:p>
            <a:pPr>
              <a:spcBef>
                <a:spcPct val="35000"/>
              </a:spcBef>
            </a:pPr>
            <a:r>
              <a:rPr lang="en-US" altLang="en-US" dirty="0"/>
              <a:t>The cardiovascular and nervous systems are most commonly injured.</a:t>
            </a:r>
          </a:p>
          <a:p>
            <a:pPr lvl="1">
              <a:spcBef>
                <a:spcPct val="35000"/>
              </a:spcBef>
            </a:pPr>
            <a:r>
              <a:rPr lang="en-US" altLang="en-US" dirty="0"/>
              <a:t>Respiratory or cardiac arrest is the most common cause of lightning-related deaths.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a:lnSpc>
                <a:spcPct val="85000"/>
              </a:lnSpc>
            </a:pPr>
            <a:r>
              <a:rPr lang="en-US" altLang="en-US" dirty="0"/>
              <a:t>Lightning </a:t>
            </a:r>
            <a:r>
              <a:rPr lang="en-US" altLang="en-US" sz="2000" b="0" dirty="0"/>
              <a:t>(3 of 4)</a:t>
            </a:r>
          </a:p>
        </p:txBody>
      </p:sp>
      <p:sp>
        <p:nvSpPr>
          <p:cNvPr id="122883" name="Content Placeholder 2"/>
          <p:cNvSpPr>
            <a:spLocks noGrp="1"/>
          </p:cNvSpPr>
          <p:nvPr>
            <p:ph type="body" idx="1"/>
          </p:nvPr>
        </p:nvSpPr>
        <p:spPr/>
        <p:txBody>
          <a:bodyPr rIns="228600"/>
          <a:lstStyle/>
          <a:p>
            <a:pPr>
              <a:spcBef>
                <a:spcPct val="35000"/>
              </a:spcBef>
            </a:pPr>
            <a:r>
              <a:rPr lang="en-US" altLang="en-US" dirty="0"/>
              <a:t>Categories of lightning injuries</a:t>
            </a:r>
          </a:p>
          <a:p>
            <a:pPr lvl="1">
              <a:spcBef>
                <a:spcPct val="35000"/>
              </a:spcBef>
            </a:pPr>
            <a:r>
              <a:rPr lang="en-US" altLang="en-US" dirty="0"/>
              <a:t>Mild</a:t>
            </a:r>
          </a:p>
          <a:p>
            <a:pPr lvl="2">
              <a:spcBef>
                <a:spcPct val="35000"/>
              </a:spcBef>
            </a:pPr>
            <a:r>
              <a:rPr lang="en-US" altLang="en-US" sz="2000" dirty="0"/>
              <a:t>Loss of consciousness, amnesia, confusion, tingling, superficial burns</a:t>
            </a:r>
          </a:p>
          <a:p>
            <a:pPr lvl="1">
              <a:spcBef>
                <a:spcPct val="35000"/>
              </a:spcBef>
            </a:pPr>
            <a:r>
              <a:rPr lang="en-US" altLang="en-US" dirty="0"/>
              <a:t>Moderate</a:t>
            </a:r>
          </a:p>
          <a:p>
            <a:pPr lvl="2">
              <a:spcBef>
                <a:spcPct val="35000"/>
              </a:spcBef>
            </a:pPr>
            <a:r>
              <a:rPr lang="en-US" altLang="en-US" sz="2000" dirty="0"/>
              <a:t>Seizures, respiratory arrest, dysrhythmias, superficial burns</a:t>
            </a:r>
          </a:p>
          <a:p>
            <a:pPr lvl="1">
              <a:spcBef>
                <a:spcPct val="35000"/>
              </a:spcBef>
            </a:pPr>
            <a:r>
              <a:rPr lang="en-US" altLang="en-US" dirty="0"/>
              <a:t>Severe</a:t>
            </a:r>
          </a:p>
          <a:p>
            <a:pPr lvl="2">
              <a:spcBef>
                <a:spcPct val="35000"/>
              </a:spcBef>
            </a:pPr>
            <a:r>
              <a:rPr lang="en-US" altLang="en-US" sz="2000" dirty="0"/>
              <a:t>Cardiopulmonary arrest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a:lnSpc>
                <a:spcPct val="85000"/>
              </a:lnSpc>
            </a:pPr>
            <a:r>
              <a:rPr lang="en-US" altLang="en-US" dirty="0"/>
              <a:t>Lightning </a:t>
            </a:r>
            <a:r>
              <a:rPr lang="en-US" altLang="en-US" sz="2000" b="0" dirty="0"/>
              <a:t>(4 of 4)</a:t>
            </a:r>
          </a:p>
        </p:txBody>
      </p:sp>
      <p:sp>
        <p:nvSpPr>
          <p:cNvPr id="123907" name="Content Placeholder 2"/>
          <p:cNvSpPr>
            <a:spLocks noGrp="1"/>
          </p:cNvSpPr>
          <p:nvPr>
            <p:ph type="body" idx="1"/>
          </p:nvPr>
        </p:nvSpPr>
        <p:spPr/>
        <p:txBody>
          <a:bodyPr rIns="228600"/>
          <a:lstStyle/>
          <a:p>
            <a:pPr>
              <a:spcBef>
                <a:spcPct val="35000"/>
              </a:spcBef>
            </a:pPr>
            <a:r>
              <a:rPr lang="en-US" altLang="en-US" dirty="0"/>
              <a:t>Emergency medical care</a:t>
            </a:r>
          </a:p>
          <a:p>
            <a:pPr lvl="1">
              <a:spcBef>
                <a:spcPct val="35000"/>
              </a:spcBef>
            </a:pPr>
            <a:r>
              <a:rPr lang="en-US" altLang="en-US" dirty="0"/>
              <a:t>Protect yourself.</a:t>
            </a:r>
          </a:p>
          <a:p>
            <a:pPr lvl="1">
              <a:spcBef>
                <a:spcPct val="35000"/>
              </a:spcBef>
            </a:pPr>
            <a:r>
              <a:rPr lang="en-US" altLang="en-US" dirty="0"/>
              <a:t>Move the patient to a sheltered area.</a:t>
            </a:r>
          </a:p>
          <a:p>
            <a:pPr lvl="1">
              <a:spcBef>
                <a:spcPct val="35000"/>
              </a:spcBef>
            </a:pPr>
            <a:r>
              <a:rPr lang="en-US" altLang="en-US" dirty="0"/>
              <a:t>Use reverse triage.</a:t>
            </a:r>
          </a:p>
          <a:p>
            <a:pPr lvl="1">
              <a:spcBef>
                <a:spcPct val="35000"/>
              </a:spcBef>
            </a:pPr>
            <a:r>
              <a:rPr lang="en-US" altLang="en-US" dirty="0"/>
              <a:t>Treatment</a:t>
            </a:r>
          </a:p>
          <a:p>
            <a:pPr lvl="2">
              <a:spcBef>
                <a:spcPts val="900"/>
              </a:spcBef>
            </a:pPr>
            <a:r>
              <a:rPr lang="en-US" altLang="en-US" sz="2000" dirty="0"/>
              <a:t>Stabilize the spine, and open the airway.</a:t>
            </a:r>
          </a:p>
          <a:p>
            <a:pPr lvl="2">
              <a:spcBef>
                <a:spcPts val="900"/>
              </a:spcBef>
            </a:pPr>
            <a:r>
              <a:rPr lang="en-US" altLang="en-US" sz="2000" dirty="0"/>
              <a:t>Assist ventilations or use an AED.</a:t>
            </a:r>
          </a:p>
          <a:p>
            <a:pPr lvl="2">
              <a:spcBef>
                <a:spcPts val="900"/>
              </a:spcBef>
            </a:pPr>
            <a:r>
              <a:rPr lang="en-US" altLang="en-US" sz="2000" dirty="0"/>
              <a:t>Control bleeding and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pPr>
            <a:r>
              <a:rPr lang="en-US" altLang="en-US" dirty="0"/>
              <a:t>Spider Bites</a:t>
            </a:r>
          </a:p>
        </p:txBody>
      </p:sp>
      <p:sp>
        <p:nvSpPr>
          <p:cNvPr id="124931" name="Rectangle 3"/>
          <p:cNvSpPr>
            <a:spLocks noGrp="1" noChangeArrowheads="1"/>
          </p:cNvSpPr>
          <p:nvPr>
            <p:ph type="body" idx="1"/>
          </p:nvPr>
        </p:nvSpPr>
        <p:spPr/>
        <p:txBody>
          <a:bodyPr rIns="228600"/>
          <a:lstStyle/>
          <a:p>
            <a:pPr>
              <a:spcBef>
                <a:spcPct val="35000"/>
              </a:spcBef>
            </a:pPr>
            <a:r>
              <a:rPr lang="en-US" altLang="en-US" dirty="0"/>
              <a:t>Spiders are numerous and widespread in the United States.</a:t>
            </a:r>
          </a:p>
          <a:p>
            <a:pPr lvl="1">
              <a:spcBef>
                <a:spcPct val="35000"/>
              </a:spcBef>
            </a:pPr>
            <a:r>
              <a:rPr lang="en-US" altLang="en-US" dirty="0">
                <a:ea typeface="MS PGothic" charset="-128"/>
              </a:rPr>
              <a:t>Many species of spiders bite.</a:t>
            </a:r>
          </a:p>
          <a:p>
            <a:pPr lvl="1">
              <a:spcBef>
                <a:spcPct val="35000"/>
              </a:spcBef>
            </a:pPr>
            <a:r>
              <a:rPr lang="en-US" altLang="en-US" dirty="0">
                <a:ea typeface="MS PGothic" charset="-128"/>
              </a:rPr>
              <a:t>Only the female black widow spider and the brown recluse spider deliver serious or life-threatening bites.</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pPr>
            <a:r>
              <a:rPr lang="en-US" altLang="en-US" dirty="0"/>
              <a:t>Black Widow Spider </a:t>
            </a:r>
            <a:r>
              <a:rPr lang="en-US" altLang="en-US" sz="2000" b="0" dirty="0"/>
              <a:t>(1 of 4)</a:t>
            </a:r>
          </a:p>
        </p:txBody>
      </p:sp>
      <p:sp>
        <p:nvSpPr>
          <p:cNvPr id="125955" name="Rectangle 3"/>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The female is fairly large, measuring approximately 2 inches across.</a:t>
            </a:r>
          </a:p>
          <a:p>
            <a:pPr>
              <a:spcBef>
                <a:spcPct val="35000"/>
              </a:spcBef>
            </a:pPr>
            <a:r>
              <a:rPr lang="en-US" altLang="en-US" dirty="0"/>
              <a:t>Usually black with a distinctive, bright red-orange marking in the shape of an hourglass on its abdomen</a:t>
            </a:r>
          </a:p>
        </p:txBody>
      </p:sp>
      <p:pic>
        <p:nvPicPr>
          <p:cNvPr id="9218" name="Picture 2" descr="A photo shows a black widow spid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84062"/>
            <a:ext cx="4114800" cy="3205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5350" y="4727826"/>
            <a:ext cx="5048250" cy="923330"/>
          </a:xfrm>
          <a:prstGeom prst="rect">
            <a:avLst/>
          </a:prstGeom>
        </p:spPr>
        <p:txBody>
          <a:bodyPr wrap="square">
            <a:spAutoFit/>
          </a:bodyPr>
          <a:lstStyle/>
          <a:p>
            <a:r>
              <a:rPr lang="en-US" b="1" dirty="0"/>
              <a:t>FIGURE 33-12 </a:t>
            </a:r>
            <a:r>
              <a:rPr lang="en-US" dirty="0"/>
              <a:t>Black widow spiders are distinguished by their glossy black color and bright red-orange hourglass marking on the abdomen.</a:t>
            </a:r>
          </a:p>
        </p:txBody>
      </p:sp>
      <p:sp>
        <p:nvSpPr>
          <p:cNvPr id="3" name="Rectangle 2"/>
          <p:cNvSpPr/>
          <p:nvPr/>
        </p:nvSpPr>
        <p:spPr>
          <a:xfrm>
            <a:off x="914400" y="5626272"/>
            <a:ext cx="1749197"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Crystal Kirk/Shutterstock.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85000"/>
              </a:lnSpc>
            </a:pPr>
            <a:r>
              <a:rPr lang="en-US" altLang="en-US" dirty="0"/>
              <a:t>Black Widow Spider </a:t>
            </a:r>
            <a:r>
              <a:rPr lang="en-US" altLang="en-US" sz="2000" b="0" dirty="0"/>
              <a:t>(2 of 4)</a:t>
            </a:r>
          </a:p>
        </p:txBody>
      </p:sp>
      <p:sp>
        <p:nvSpPr>
          <p:cNvPr id="126979" name="Rectangle 3"/>
          <p:cNvSpPr>
            <a:spLocks noGrp="1" noChangeArrowheads="1"/>
          </p:cNvSpPr>
          <p:nvPr>
            <p:ph type="body" idx="1"/>
          </p:nvPr>
        </p:nvSpPr>
        <p:spPr>
          <a:xfrm>
            <a:off x="925830" y="1490870"/>
            <a:ext cx="9145270" cy="4699047"/>
          </a:xfrm>
        </p:spPr>
        <p:txBody>
          <a:bodyPr rIns="228600"/>
          <a:lstStyle/>
          <a:p>
            <a:pPr>
              <a:spcBef>
                <a:spcPct val="35000"/>
              </a:spcBef>
            </a:pPr>
            <a:r>
              <a:rPr lang="en-US" altLang="en-US" dirty="0"/>
              <a:t>Found in every state except Alaska</a:t>
            </a:r>
          </a:p>
          <a:p>
            <a:pPr>
              <a:spcBef>
                <a:spcPct val="35000"/>
              </a:spcBef>
            </a:pPr>
            <a:r>
              <a:rPr lang="en-US" altLang="en-US" dirty="0"/>
              <a:t>Prefer dry, dim places</a:t>
            </a:r>
          </a:p>
          <a:p>
            <a:pPr>
              <a:spcBef>
                <a:spcPct val="35000"/>
              </a:spcBef>
            </a:pPr>
            <a:r>
              <a:rPr lang="en-US" altLang="en-US" dirty="0"/>
              <a:t>The bite is sometimes overlooked.</a:t>
            </a:r>
          </a:p>
          <a:p>
            <a:pPr lvl="1">
              <a:spcBef>
                <a:spcPct val="35000"/>
              </a:spcBef>
            </a:pPr>
            <a:r>
              <a:rPr lang="en-US" altLang="en-US" dirty="0"/>
              <a:t>Most bites cause localized pain and symptoms, including agonizing muscle spasms.</a:t>
            </a:r>
          </a:p>
          <a:p>
            <a:pPr lvl="1">
              <a:spcBef>
                <a:spcPct val="35000"/>
              </a:spcBef>
            </a:pPr>
            <a:r>
              <a:rPr lang="en-US" altLang="en-US" dirty="0"/>
              <a:t>The main danger is the venom, which is poisonous to nerve tissues.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nSpc>
                <a:spcPct val="85000"/>
              </a:lnSpc>
            </a:pPr>
            <a:r>
              <a:rPr lang="en-US" altLang="en-US" dirty="0"/>
              <a:t>Black Widow Spider </a:t>
            </a:r>
            <a:r>
              <a:rPr lang="en-US" altLang="en-US" sz="2000" b="0" dirty="0"/>
              <a:t>(3 of 4)</a:t>
            </a:r>
          </a:p>
        </p:txBody>
      </p:sp>
      <p:sp>
        <p:nvSpPr>
          <p:cNvPr id="128003" name="Rectangle 3"/>
          <p:cNvSpPr>
            <a:spLocks noGrp="1" noChangeArrowheads="1"/>
          </p:cNvSpPr>
          <p:nvPr>
            <p:ph type="body" idx="1"/>
          </p:nvPr>
        </p:nvSpPr>
        <p:spPr/>
        <p:txBody>
          <a:bodyPr rIns="228600"/>
          <a:lstStyle/>
          <a:p>
            <a:pPr>
              <a:spcBef>
                <a:spcPct val="35000"/>
              </a:spcBef>
            </a:pPr>
            <a:r>
              <a:rPr lang="en-US" altLang="en-US" dirty="0"/>
              <a:t>Other systemic symptoms include:</a:t>
            </a:r>
          </a:p>
          <a:p>
            <a:pPr lvl="1">
              <a:spcBef>
                <a:spcPct val="35000"/>
              </a:spcBef>
            </a:pPr>
            <a:r>
              <a:rPr lang="en-US" altLang="en-US" dirty="0"/>
              <a:t>Dizziness</a:t>
            </a:r>
          </a:p>
          <a:p>
            <a:pPr lvl="1">
              <a:spcBef>
                <a:spcPct val="35000"/>
              </a:spcBef>
            </a:pPr>
            <a:r>
              <a:rPr lang="en-US" altLang="en-US" dirty="0"/>
              <a:t>Sweating</a:t>
            </a:r>
          </a:p>
          <a:p>
            <a:pPr lvl="1">
              <a:spcBef>
                <a:spcPct val="35000"/>
              </a:spcBef>
            </a:pPr>
            <a:r>
              <a:rPr lang="en-US" altLang="en-US" dirty="0"/>
              <a:t>Nausea</a:t>
            </a:r>
          </a:p>
          <a:p>
            <a:pPr lvl="1">
              <a:spcBef>
                <a:spcPct val="35000"/>
              </a:spcBef>
            </a:pPr>
            <a:r>
              <a:rPr lang="en-US" altLang="en-US" dirty="0"/>
              <a:t>Vomiting</a:t>
            </a:r>
          </a:p>
          <a:p>
            <a:pPr lvl="1">
              <a:spcBef>
                <a:spcPct val="35000"/>
              </a:spcBef>
            </a:pPr>
            <a:r>
              <a:rPr lang="en-US" altLang="en-US" dirty="0"/>
              <a:t>Rashes</a:t>
            </a:r>
          </a:p>
          <a:p>
            <a:pPr lvl="1">
              <a:spcBef>
                <a:spcPct val="35000"/>
              </a:spcBef>
            </a:pPr>
            <a:r>
              <a:rPr lang="en-US" altLang="en-US" dirty="0"/>
              <a:t>Tightness in the chest</a:t>
            </a:r>
          </a:p>
          <a:p>
            <a:pPr lvl="1">
              <a:spcBef>
                <a:spcPct val="35000"/>
              </a:spcBef>
            </a:pPr>
            <a:r>
              <a:rPr lang="en-US" altLang="en-US" dirty="0"/>
              <a:t>Severe cramps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nSpc>
                <a:spcPct val="85000"/>
              </a:lnSpc>
            </a:pPr>
            <a:r>
              <a:rPr lang="en-US" altLang="en-US" dirty="0"/>
              <a:t>Black Widow Spider </a:t>
            </a:r>
            <a:r>
              <a:rPr lang="en-US" altLang="en-US" sz="2000" b="0" dirty="0"/>
              <a:t>(4 of 4)</a:t>
            </a:r>
          </a:p>
        </p:txBody>
      </p:sp>
      <p:sp>
        <p:nvSpPr>
          <p:cNvPr id="129027" name="Rectangle 3"/>
          <p:cNvSpPr>
            <a:spLocks noGrp="1" noChangeArrowheads="1"/>
          </p:cNvSpPr>
          <p:nvPr>
            <p:ph type="body" idx="1"/>
          </p:nvPr>
        </p:nvSpPr>
        <p:spPr/>
        <p:txBody>
          <a:bodyPr rIns="228600"/>
          <a:lstStyle/>
          <a:p>
            <a:pPr>
              <a:spcBef>
                <a:spcPct val="35000"/>
              </a:spcBef>
            </a:pPr>
            <a:r>
              <a:rPr lang="en-US" altLang="en-US" dirty="0"/>
              <a:t>Generally, these symptoms subside over 48 hours.</a:t>
            </a:r>
          </a:p>
          <a:p>
            <a:pPr>
              <a:spcBef>
                <a:spcPct val="35000"/>
              </a:spcBef>
            </a:pPr>
            <a:r>
              <a:rPr lang="en-US" altLang="en-US" dirty="0"/>
              <a:t>Emergency treatment consists of BLS for the patient in respiratory distress.</a:t>
            </a:r>
          </a:p>
          <a:p>
            <a:pPr>
              <a:spcBef>
                <a:spcPct val="35000"/>
              </a:spcBef>
            </a:pPr>
            <a:r>
              <a:rPr lang="en-US" altLang="en-US" dirty="0"/>
              <a:t>Transport as soon as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nSpc>
                <a:spcPct val="85000"/>
              </a:lnSpc>
            </a:pPr>
            <a:r>
              <a:rPr lang="en-US" altLang="en-US" dirty="0"/>
              <a:t>Cold Exposure </a:t>
            </a:r>
            <a:r>
              <a:rPr lang="en-US" altLang="en-US" sz="2000" b="0" dirty="0"/>
              <a:t>(3 of 5)</a:t>
            </a:r>
          </a:p>
        </p:txBody>
      </p:sp>
      <p:sp>
        <p:nvSpPr>
          <p:cNvPr id="15363" name="Rectangle 3"/>
          <p:cNvSpPr>
            <a:spLocks noGrp="1" noChangeArrowheads="1"/>
          </p:cNvSpPr>
          <p:nvPr>
            <p:ph type="body" idx="1"/>
          </p:nvPr>
        </p:nvSpPr>
        <p:spPr/>
        <p:txBody>
          <a:bodyPr rIns="228600"/>
          <a:lstStyle/>
          <a:p>
            <a:pPr>
              <a:spcBef>
                <a:spcPct val="35000"/>
              </a:spcBef>
            </a:pPr>
            <a:r>
              <a:rPr lang="en-US" altLang="en-US" dirty="0"/>
              <a:t>Evaporation</a:t>
            </a:r>
          </a:p>
          <a:p>
            <a:pPr lvl="1">
              <a:spcBef>
                <a:spcPct val="35000"/>
              </a:spcBef>
            </a:pPr>
            <a:r>
              <a:rPr lang="en-US" altLang="en-US" dirty="0"/>
              <a:t>Conversion of any liquid to a gas</a:t>
            </a:r>
          </a:p>
          <a:p>
            <a:pPr lvl="1">
              <a:spcBef>
                <a:spcPct val="35000"/>
              </a:spcBef>
            </a:pPr>
            <a:r>
              <a:rPr lang="en-US" altLang="en-US" dirty="0"/>
              <a:t>Natural mechanism by which sweating cools the body</a:t>
            </a:r>
          </a:p>
          <a:p>
            <a:pPr>
              <a:spcBef>
                <a:spcPct val="35000"/>
              </a:spcBef>
            </a:pPr>
            <a:r>
              <a:rPr lang="en-US" altLang="en-US" dirty="0"/>
              <a:t>Radiation</a:t>
            </a:r>
          </a:p>
          <a:p>
            <a:pPr lvl="1">
              <a:spcBef>
                <a:spcPct val="35000"/>
              </a:spcBef>
            </a:pPr>
            <a:r>
              <a:rPr lang="en-US" altLang="en-US" dirty="0"/>
              <a:t>Transfer of heat by radiant energy</a:t>
            </a:r>
          </a:p>
          <a:p>
            <a:pPr lvl="1">
              <a:spcBef>
                <a:spcPct val="35000"/>
              </a:spcBef>
            </a:pPr>
            <a:r>
              <a:rPr lang="en-US" altLang="en-US" dirty="0"/>
              <a:t>Heat loss caused when a person stands in a cold room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lnSpc>
                <a:spcPct val="85000"/>
              </a:lnSpc>
            </a:pPr>
            <a:r>
              <a:rPr lang="en-US" altLang="en-US" dirty="0"/>
              <a:t>Brown Recluse Spider </a:t>
            </a:r>
            <a:r>
              <a:rPr lang="en-US" altLang="en-US" sz="2000" b="0" dirty="0"/>
              <a:t>(1 of 2)</a:t>
            </a:r>
          </a:p>
        </p:txBody>
      </p:sp>
      <p:sp>
        <p:nvSpPr>
          <p:cNvPr id="130051" name="Rectangle 3"/>
          <p:cNvSpPr>
            <a:spLocks noGrp="1" noChangeArrowheads="1"/>
          </p:cNvSpPr>
          <p:nvPr>
            <p:ph type="body" idx="1"/>
          </p:nvPr>
        </p:nvSpPr>
        <p:spPr>
          <a:xfrm>
            <a:off x="5791200" y="1447800"/>
            <a:ext cx="5486400" cy="4800600"/>
          </a:xfrm>
        </p:spPr>
        <p:txBody>
          <a:bodyPr rIns="228600"/>
          <a:lstStyle/>
          <a:p>
            <a:pPr>
              <a:spcBef>
                <a:spcPct val="35000"/>
              </a:spcBef>
            </a:pPr>
            <a:r>
              <a:rPr lang="en-US" altLang="en-US" dirty="0"/>
              <a:t>Dull brown in color and 1 inch long</a:t>
            </a:r>
          </a:p>
          <a:p>
            <a:pPr>
              <a:spcBef>
                <a:spcPct val="35000"/>
              </a:spcBef>
            </a:pPr>
            <a:r>
              <a:rPr lang="en-US" altLang="en-US" dirty="0"/>
              <a:t>Violin-shaped mark on its back</a:t>
            </a:r>
          </a:p>
          <a:p>
            <a:pPr>
              <a:spcBef>
                <a:spcPct val="35000"/>
              </a:spcBef>
            </a:pPr>
            <a:r>
              <a:rPr lang="en-US" altLang="en-US" dirty="0"/>
              <a:t>Lives mostly in the southern and central parts of the country</a:t>
            </a:r>
          </a:p>
        </p:txBody>
      </p:sp>
      <p:sp>
        <p:nvSpPr>
          <p:cNvPr id="2" name="Rectangle 1"/>
          <p:cNvSpPr/>
          <p:nvPr/>
        </p:nvSpPr>
        <p:spPr>
          <a:xfrm>
            <a:off x="898525" y="5353735"/>
            <a:ext cx="5006975" cy="646331"/>
          </a:xfrm>
          <a:prstGeom prst="rect">
            <a:avLst/>
          </a:prstGeom>
        </p:spPr>
        <p:txBody>
          <a:bodyPr wrap="square">
            <a:spAutoFit/>
          </a:bodyPr>
          <a:lstStyle/>
          <a:p>
            <a:r>
              <a:rPr lang="en-US" b="1" dirty="0"/>
              <a:t>FIGURE 33-13 </a:t>
            </a:r>
            <a:r>
              <a:rPr lang="en-US" dirty="0"/>
              <a:t>Brown recluse spiders are dull brown and have a dark, violin-shaped mark on the back.</a:t>
            </a:r>
          </a:p>
        </p:txBody>
      </p:sp>
      <p:sp>
        <p:nvSpPr>
          <p:cNvPr id="3" name="Rectangle 2"/>
          <p:cNvSpPr/>
          <p:nvPr/>
        </p:nvSpPr>
        <p:spPr>
          <a:xfrm>
            <a:off x="898525" y="6000066"/>
            <a:ext cx="298511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Kenneth Cramer, Monmouth College.</a:t>
            </a:r>
          </a:p>
        </p:txBody>
      </p:sp>
      <p:pic>
        <p:nvPicPr>
          <p:cNvPr id="10242" name="Picture 2" descr="A photo shows a brown recluse spid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1505952"/>
            <a:ext cx="4267200" cy="37899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nSpc>
                <a:spcPct val="85000"/>
              </a:lnSpc>
            </a:pPr>
            <a:r>
              <a:rPr lang="en-US" altLang="en-US" dirty="0"/>
              <a:t>Brown Recluse Spider </a:t>
            </a:r>
            <a:r>
              <a:rPr lang="en-US" altLang="en-US" sz="2000" b="0" dirty="0"/>
              <a:t>(2 of 2)</a:t>
            </a:r>
          </a:p>
        </p:txBody>
      </p:sp>
      <p:sp>
        <p:nvSpPr>
          <p:cNvPr id="131075" name="Rectangle 3"/>
          <p:cNvSpPr>
            <a:spLocks noGrp="1" noChangeArrowheads="1"/>
          </p:cNvSpPr>
          <p:nvPr>
            <p:ph type="body" idx="1"/>
          </p:nvPr>
        </p:nvSpPr>
        <p:spPr/>
        <p:txBody>
          <a:bodyPr rIns="228600"/>
          <a:lstStyle/>
          <a:p>
            <a:pPr>
              <a:spcBef>
                <a:spcPct val="35000"/>
              </a:spcBef>
            </a:pPr>
            <a:r>
              <a:rPr lang="en-US" altLang="en-US" dirty="0"/>
              <a:t>Tends to live in dark areas</a:t>
            </a:r>
          </a:p>
          <a:p>
            <a:pPr>
              <a:spcBef>
                <a:spcPct val="35000"/>
              </a:spcBef>
            </a:pPr>
            <a:r>
              <a:rPr lang="en-US" altLang="en-US" dirty="0"/>
              <a:t>The venom is cytotoxic.</a:t>
            </a:r>
          </a:p>
          <a:p>
            <a:pPr lvl="1">
              <a:spcBef>
                <a:spcPct val="35000"/>
              </a:spcBef>
            </a:pPr>
            <a:r>
              <a:rPr lang="en-US" altLang="en-US" dirty="0"/>
              <a:t>It causes severe local tissue damage.</a:t>
            </a:r>
          </a:p>
          <a:p>
            <a:pPr lvl="1">
              <a:spcBef>
                <a:spcPct val="35000"/>
              </a:spcBef>
            </a:pPr>
            <a:r>
              <a:rPr lang="en-US" altLang="en-US" dirty="0"/>
              <a:t>Typically, the bite is not painful at first but becomes so within hours.</a:t>
            </a:r>
          </a:p>
          <a:p>
            <a:pPr lvl="1">
              <a:spcBef>
                <a:spcPct val="35000"/>
              </a:spcBef>
            </a:pPr>
            <a:r>
              <a:rPr lang="en-US" altLang="en-US" dirty="0"/>
              <a:t>The area becomes swollen and tender, developing a pale, mottled, cyanotic center.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a:lnSpc>
                <a:spcPct val="85000"/>
              </a:lnSpc>
            </a:pPr>
            <a:r>
              <a:rPr lang="en-US" altLang="en-US" dirty="0"/>
              <a:t>Hymenoptera Stings</a:t>
            </a:r>
          </a:p>
        </p:txBody>
      </p:sp>
      <p:sp>
        <p:nvSpPr>
          <p:cNvPr id="132099" name="Content Placeholder 2"/>
          <p:cNvSpPr>
            <a:spLocks noGrp="1"/>
          </p:cNvSpPr>
          <p:nvPr>
            <p:ph type="body" idx="1"/>
          </p:nvPr>
        </p:nvSpPr>
        <p:spPr/>
        <p:txBody>
          <a:bodyPr rIns="228600"/>
          <a:lstStyle/>
          <a:p>
            <a:pPr>
              <a:spcBef>
                <a:spcPct val="35000"/>
              </a:spcBef>
            </a:pPr>
            <a:r>
              <a:rPr lang="en-US" altLang="en-US" dirty="0"/>
              <a:t>Bees, wasps, yellow jackets, ants</a:t>
            </a:r>
          </a:p>
          <a:p>
            <a:pPr>
              <a:spcBef>
                <a:spcPct val="35000"/>
              </a:spcBef>
            </a:pPr>
            <a:r>
              <a:rPr lang="en-US" altLang="en-US" dirty="0"/>
              <a:t>Stings are painful but are not a medical emergency.</a:t>
            </a:r>
          </a:p>
          <a:p>
            <a:pPr lvl="1">
              <a:spcBef>
                <a:spcPct val="35000"/>
              </a:spcBef>
            </a:pPr>
            <a:r>
              <a:rPr lang="en-US" altLang="en-US" dirty="0"/>
              <a:t>Remove the stinger and venom sac using a firm-edged item such as a credit card to scrape the stinger and sac off the skin.</a:t>
            </a:r>
          </a:p>
          <a:p>
            <a:pPr lvl="1">
              <a:spcBef>
                <a:spcPct val="35000"/>
              </a:spcBef>
            </a:pPr>
            <a:r>
              <a:rPr lang="en-US" altLang="en-US" dirty="0"/>
              <a:t>Anaphylaxis may occur if the patient is allergic to the venom.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85000"/>
              </a:lnSpc>
            </a:pPr>
            <a:r>
              <a:rPr lang="en-US" altLang="en-US" dirty="0"/>
              <a:t>Snakebites </a:t>
            </a:r>
            <a:r>
              <a:rPr lang="en-US" altLang="en-US" sz="2000" b="0" dirty="0"/>
              <a:t>(1 of 3)</a:t>
            </a:r>
          </a:p>
        </p:txBody>
      </p:sp>
      <p:sp>
        <p:nvSpPr>
          <p:cNvPr id="133123" name="Rectangle 3"/>
          <p:cNvSpPr>
            <a:spLocks noGrp="1" noChangeArrowheads="1"/>
          </p:cNvSpPr>
          <p:nvPr>
            <p:ph type="body" idx="1"/>
          </p:nvPr>
        </p:nvSpPr>
        <p:spPr/>
        <p:txBody>
          <a:bodyPr rIns="228600"/>
          <a:lstStyle/>
          <a:p>
            <a:pPr>
              <a:spcBef>
                <a:spcPct val="35000"/>
              </a:spcBef>
            </a:pPr>
            <a:r>
              <a:rPr lang="en-US" altLang="en-US" dirty="0"/>
              <a:t>Of the approximately 115 different species of snakes in the United States, only 19 are venomous.</a:t>
            </a:r>
          </a:p>
          <a:p>
            <a:pPr lvl="1">
              <a:spcBef>
                <a:spcPct val="35000"/>
              </a:spcBef>
            </a:pPr>
            <a:r>
              <a:rPr lang="en-US" altLang="en-US" dirty="0"/>
              <a:t>Rattlesnake, copperhead, cottonmouth or water moccasin, and coral snakes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nSpc>
                <a:spcPct val="85000"/>
              </a:lnSpc>
            </a:pPr>
            <a:r>
              <a:rPr lang="en-US" altLang="en-US" dirty="0"/>
              <a:t>Snakebites </a:t>
            </a:r>
            <a:r>
              <a:rPr lang="en-US" altLang="en-US" sz="2000" b="0" dirty="0"/>
              <a:t>(2 of 3)</a:t>
            </a:r>
          </a:p>
        </p:txBody>
      </p:sp>
      <p:pic>
        <p:nvPicPr>
          <p:cNvPr id="11266" name="Picture 2" descr="Photo A shows a rattlesnake. Photo B shows a copperhead snake. Photo C shows a cottonmouth snake. Photo D shows a coral snak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423491"/>
            <a:ext cx="7486650" cy="47816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7350" y="6210985"/>
            <a:ext cx="9353550" cy="369332"/>
          </a:xfrm>
          <a:prstGeom prst="rect">
            <a:avLst/>
          </a:prstGeom>
        </p:spPr>
        <p:txBody>
          <a:bodyPr wrap="square">
            <a:spAutoFit/>
          </a:bodyPr>
          <a:lstStyle/>
          <a:p>
            <a:r>
              <a:rPr lang="en-US" b="1" dirty="0"/>
              <a:t>FIGURE 33-15 A. </a:t>
            </a:r>
            <a:r>
              <a:rPr lang="en-US" dirty="0"/>
              <a:t>Rattlesnake. </a:t>
            </a:r>
            <a:r>
              <a:rPr lang="en-US" b="1" dirty="0"/>
              <a:t>B. </a:t>
            </a:r>
            <a:r>
              <a:rPr lang="en-US" dirty="0"/>
              <a:t>Copperhead. </a:t>
            </a:r>
            <a:r>
              <a:rPr lang="en-US" b="1" dirty="0"/>
              <a:t>C. </a:t>
            </a:r>
            <a:r>
              <a:rPr lang="en-US" dirty="0"/>
              <a:t>Cottonmouth (water moccasin). </a:t>
            </a:r>
            <a:r>
              <a:rPr lang="en-US" b="1" dirty="0"/>
              <a:t>D. </a:t>
            </a:r>
            <a:r>
              <a:rPr lang="en-US" dirty="0"/>
              <a:t>Coral snake.</a:t>
            </a:r>
          </a:p>
        </p:txBody>
      </p:sp>
      <p:sp>
        <p:nvSpPr>
          <p:cNvPr id="3" name="Rectangle 2"/>
          <p:cNvSpPr/>
          <p:nvPr/>
        </p:nvSpPr>
        <p:spPr>
          <a:xfrm>
            <a:off x="1657350" y="6539805"/>
            <a:ext cx="9486900" cy="246221"/>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 Photos.com;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Courtesy of Ray Rauch/US Fish &amp; Wildlife Service; </a:t>
            </a:r>
            <a:r>
              <a:rPr lang="en-US" sz="1000" b="1" dirty="0">
                <a:latin typeface="Arial" panose="020B0604020202020204" pitchFamily="34" charset="0"/>
                <a:cs typeface="Arial" panose="020B0604020202020204" pitchFamily="34" charset="0"/>
              </a:rPr>
              <a:t>C</a:t>
            </a:r>
            <a:r>
              <a:rPr lang="en-US" sz="1000" dirty="0">
                <a:latin typeface="Arial" panose="020B0604020202020204" pitchFamily="34" charset="0"/>
                <a:cs typeface="Arial" panose="020B0604020202020204" pitchFamily="34" charset="0"/>
              </a:rPr>
              <a:t>: © </a:t>
            </a:r>
            <a:r>
              <a:rPr lang="en-US" sz="1000" dirty="0" err="1">
                <a:latin typeface="Arial" panose="020B0604020202020204" pitchFamily="34" charset="0"/>
                <a:cs typeface="Arial" panose="020B0604020202020204" pitchFamily="34" charset="0"/>
              </a:rPr>
              <a:t>SuperStock</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D: </a:t>
            </a:r>
            <a:r>
              <a:rPr lang="en-US" sz="1000" dirty="0">
                <a:latin typeface="Arial" panose="020B0604020202020204" pitchFamily="34" charset="0"/>
                <a:cs typeface="Arial" panose="020B0604020202020204" pitchFamily="34" charset="0"/>
              </a:rPr>
              <a:t>Courtesy of Luther C. Goldman/US Fish &amp; Wildlife Service.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nSpc>
                <a:spcPct val="85000"/>
              </a:lnSpc>
            </a:pPr>
            <a:r>
              <a:rPr lang="en-US" altLang="en-US" dirty="0"/>
              <a:t>Snakebites </a:t>
            </a:r>
            <a:r>
              <a:rPr lang="en-US" altLang="en-US" sz="2000" b="0" dirty="0"/>
              <a:t>(3 of 3)</a:t>
            </a:r>
          </a:p>
        </p:txBody>
      </p:sp>
      <p:sp>
        <p:nvSpPr>
          <p:cNvPr id="135171" name="Rectangle 3"/>
          <p:cNvSpPr>
            <a:spLocks noGrp="1" noChangeArrowheads="1"/>
          </p:cNvSpPr>
          <p:nvPr>
            <p:ph type="body" idx="1"/>
          </p:nvPr>
        </p:nvSpPr>
        <p:spPr/>
        <p:txBody>
          <a:bodyPr rIns="228600"/>
          <a:lstStyle/>
          <a:p>
            <a:pPr>
              <a:spcBef>
                <a:spcPct val="35000"/>
              </a:spcBef>
            </a:pPr>
            <a:r>
              <a:rPr lang="en-US" altLang="en-US" dirty="0"/>
              <a:t>Snakes usually do not bite unless provoked, angered, or accidentally injured.</a:t>
            </a:r>
          </a:p>
          <a:p>
            <a:pPr>
              <a:spcBef>
                <a:spcPct val="35000"/>
              </a:spcBef>
            </a:pPr>
            <a:r>
              <a:rPr lang="en-US" altLang="en-US" dirty="0"/>
              <a:t>Protect yourself from getting bitten.</a:t>
            </a:r>
          </a:p>
          <a:p>
            <a:pPr lvl="1">
              <a:spcBef>
                <a:spcPct val="35000"/>
              </a:spcBef>
            </a:pPr>
            <a:r>
              <a:rPr lang="en-US" altLang="en-US" dirty="0"/>
              <a:t>Use extreme caution and wear proper PPE.</a:t>
            </a:r>
          </a:p>
          <a:p>
            <a:pPr>
              <a:spcBef>
                <a:spcPct val="35000"/>
              </a:spcBef>
            </a:pPr>
            <a:r>
              <a:rPr lang="en-US" altLang="en-US" dirty="0"/>
              <a:t>The classic appearance of the poisonous snakebite is two small puncture wounds, with discoloration, swelling, and pain.</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nSpc>
                <a:spcPct val="85000"/>
              </a:lnSpc>
            </a:pPr>
            <a:r>
              <a:rPr lang="en-US" altLang="en-US" dirty="0"/>
              <a:t>Pit Vipers </a:t>
            </a:r>
            <a:r>
              <a:rPr lang="en-US" altLang="en-US" sz="2000" b="0" dirty="0"/>
              <a:t>(1 of 7)</a:t>
            </a:r>
          </a:p>
        </p:txBody>
      </p:sp>
      <p:sp>
        <p:nvSpPr>
          <p:cNvPr id="136195" name="Rectangle 3"/>
          <p:cNvSpPr>
            <a:spLocks noGrp="1" noChangeArrowheads="1"/>
          </p:cNvSpPr>
          <p:nvPr>
            <p:ph type="body" idx="1"/>
          </p:nvPr>
        </p:nvSpPr>
        <p:spPr>
          <a:xfrm>
            <a:off x="5791200" y="1447800"/>
            <a:ext cx="5168900" cy="4800600"/>
          </a:xfrm>
        </p:spPr>
        <p:txBody>
          <a:bodyPr rIns="228600"/>
          <a:lstStyle/>
          <a:p>
            <a:pPr>
              <a:spcBef>
                <a:spcPct val="35000"/>
              </a:spcBef>
            </a:pPr>
            <a:r>
              <a:rPr lang="en-US" altLang="en-US" dirty="0"/>
              <a:t>Rattlesnakes, copperheads, and cottonmouths are all pit vipers, with triangular-shaped, flat heads.</a:t>
            </a:r>
          </a:p>
          <a:p>
            <a:pPr lvl="1">
              <a:spcBef>
                <a:spcPct val="35000"/>
              </a:spcBef>
            </a:pPr>
            <a:r>
              <a:rPr lang="en-US" altLang="en-US" dirty="0"/>
              <a:t>Named for small pits located just behind each nostril and in front of each eye</a:t>
            </a:r>
          </a:p>
        </p:txBody>
      </p:sp>
      <p:sp>
        <p:nvSpPr>
          <p:cNvPr id="2" name="Rectangle 1"/>
          <p:cNvSpPr/>
          <p:nvPr/>
        </p:nvSpPr>
        <p:spPr>
          <a:xfrm>
            <a:off x="898525" y="4377035"/>
            <a:ext cx="5064125" cy="923330"/>
          </a:xfrm>
          <a:prstGeom prst="rect">
            <a:avLst/>
          </a:prstGeom>
        </p:spPr>
        <p:txBody>
          <a:bodyPr wrap="square">
            <a:spAutoFit/>
          </a:bodyPr>
          <a:lstStyle/>
          <a:p>
            <a:r>
              <a:rPr lang="en-US" b="1" dirty="0"/>
              <a:t>FIGURE 33-17 </a:t>
            </a:r>
            <a:r>
              <a:rPr lang="en-US" dirty="0"/>
              <a:t>Pit vipers have small, heat-sensing organs (pits) located in front of their eyes that allow them to strike at warm targets, even in the dark.</a:t>
            </a:r>
          </a:p>
        </p:txBody>
      </p:sp>
      <p:sp>
        <p:nvSpPr>
          <p:cNvPr id="3" name="Rectangle 2"/>
          <p:cNvSpPr/>
          <p:nvPr/>
        </p:nvSpPr>
        <p:spPr>
          <a:xfrm>
            <a:off x="898525" y="5300365"/>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2290" name="Picture 2" descr="The eyes with vertical pupil, the nose, the pit between the nose and eyes, the venom sac behind the eye and above the mouth, the small pointed teeth, and forked tongue are labeled.&#10;" title="An illustration shows the head of a pit viper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470025"/>
            <a:ext cx="4875212" cy="2860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nSpc>
                <a:spcPct val="85000"/>
              </a:lnSpc>
            </a:pPr>
            <a:r>
              <a:rPr lang="en-US" altLang="en-US" dirty="0"/>
              <a:t>Pit Vipers </a:t>
            </a:r>
            <a:r>
              <a:rPr lang="en-US" altLang="en-US" sz="2000" b="0" dirty="0"/>
              <a:t>(2 of 7)</a:t>
            </a:r>
          </a:p>
        </p:txBody>
      </p:sp>
      <p:sp>
        <p:nvSpPr>
          <p:cNvPr id="137219" name="Rectangle 3"/>
          <p:cNvSpPr>
            <a:spLocks noGrp="1" noChangeArrowheads="1"/>
          </p:cNvSpPr>
          <p:nvPr>
            <p:ph type="body" idx="1"/>
          </p:nvPr>
        </p:nvSpPr>
        <p:spPr/>
        <p:txBody>
          <a:bodyPr rIns="228600"/>
          <a:lstStyle/>
          <a:p>
            <a:pPr>
              <a:spcBef>
                <a:spcPct val="35000"/>
              </a:spcBef>
            </a:pPr>
            <a:r>
              <a:rPr lang="en-US" altLang="en-US" dirty="0"/>
              <a:t>Rattlesnakes</a:t>
            </a:r>
          </a:p>
          <a:p>
            <a:pPr lvl="1">
              <a:spcBef>
                <a:spcPct val="35000"/>
              </a:spcBef>
            </a:pPr>
            <a:r>
              <a:rPr lang="en-US" altLang="en-US" dirty="0"/>
              <a:t>Most common form of pit viper</a:t>
            </a:r>
          </a:p>
          <a:p>
            <a:pPr lvl="1">
              <a:spcBef>
                <a:spcPct val="35000"/>
              </a:spcBef>
            </a:pPr>
            <a:r>
              <a:rPr lang="en-US" altLang="en-US" dirty="0"/>
              <a:t>Many patterns of color, diamond pattern</a:t>
            </a:r>
          </a:p>
          <a:p>
            <a:pPr lvl="1">
              <a:spcBef>
                <a:spcPct val="35000"/>
              </a:spcBef>
            </a:pPr>
            <a:r>
              <a:rPr lang="en-US" altLang="en-US" dirty="0"/>
              <a:t>Can grow to 6 feet or longer</a:t>
            </a:r>
          </a:p>
          <a:p>
            <a:pPr>
              <a:spcBef>
                <a:spcPct val="35000"/>
              </a:spcBef>
            </a:pPr>
            <a:r>
              <a:rPr lang="en-US" altLang="en-US" dirty="0"/>
              <a:t>Copperheads</a:t>
            </a:r>
          </a:p>
          <a:p>
            <a:pPr lvl="1">
              <a:spcBef>
                <a:spcPct val="35000"/>
              </a:spcBef>
            </a:pPr>
            <a:r>
              <a:rPr lang="en-US" altLang="en-US" dirty="0"/>
              <a:t>Usually 2 to 3 feet long</a:t>
            </a:r>
          </a:p>
          <a:p>
            <a:pPr lvl="1">
              <a:spcBef>
                <a:spcPct val="35000"/>
              </a:spcBef>
            </a:pPr>
            <a:r>
              <a:rPr lang="en-US" altLang="en-US" dirty="0"/>
              <a:t>Red-copper color crossed with brown and red bands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nSpc>
                <a:spcPct val="85000"/>
              </a:lnSpc>
            </a:pPr>
            <a:r>
              <a:rPr lang="en-US" altLang="en-US" dirty="0"/>
              <a:t>Pit Vipers </a:t>
            </a:r>
            <a:r>
              <a:rPr lang="en-US" altLang="en-US" sz="2000" b="0" dirty="0"/>
              <a:t>(3 of 7)</a:t>
            </a:r>
          </a:p>
        </p:txBody>
      </p:sp>
      <p:sp>
        <p:nvSpPr>
          <p:cNvPr id="138243" name="Rectangle 3"/>
          <p:cNvSpPr>
            <a:spLocks noGrp="1" noChangeArrowheads="1"/>
          </p:cNvSpPr>
          <p:nvPr>
            <p:ph type="body" idx="1"/>
          </p:nvPr>
        </p:nvSpPr>
        <p:spPr/>
        <p:txBody>
          <a:bodyPr rIns="228600"/>
          <a:lstStyle/>
          <a:p>
            <a:pPr>
              <a:spcBef>
                <a:spcPct val="35000"/>
              </a:spcBef>
            </a:pPr>
            <a:r>
              <a:rPr lang="en-US" altLang="en-US" dirty="0"/>
              <a:t>Copperheads (cont’d)</a:t>
            </a:r>
          </a:p>
          <a:p>
            <a:pPr lvl="1">
              <a:spcBef>
                <a:spcPct val="35000"/>
              </a:spcBef>
            </a:pPr>
            <a:r>
              <a:rPr lang="en-US" altLang="en-US" dirty="0"/>
              <a:t>Their bites are almost never fatal, but the venom can cause significant damage to extremities.</a:t>
            </a:r>
          </a:p>
          <a:p>
            <a:pPr>
              <a:spcBef>
                <a:spcPct val="35000"/>
              </a:spcBef>
            </a:pPr>
            <a:r>
              <a:rPr lang="en-US" altLang="en-US" dirty="0"/>
              <a:t>Cottonmouths</a:t>
            </a:r>
          </a:p>
          <a:p>
            <a:pPr lvl="1">
              <a:spcBef>
                <a:spcPct val="35000"/>
              </a:spcBef>
            </a:pPr>
            <a:r>
              <a:rPr lang="en-US" altLang="en-US" dirty="0"/>
              <a:t>Olive or brown with black cross-bands and a yellow undersurface</a:t>
            </a:r>
          </a:p>
          <a:p>
            <a:pPr lvl="1">
              <a:spcBef>
                <a:spcPct val="35000"/>
              </a:spcBef>
            </a:pPr>
            <a:r>
              <a:rPr lang="en-US" altLang="en-US" dirty="0"/>
              <a:t>Water snakes with aggressive behavior</a:t>
            </a:r>
          </a:p>
          <a:p>
            <a:pPr lvl="1">
              <a:spcBef>
                <a:spcPct val="35000"/>
              </a:spcBef>
            </a:pPr>
            <a:r>
              <a:rPr lang="en-US" altLang="en-US" dirty="0"/>
              <a:t>Tissue destruction may be severe.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nSpc>
                <a:spcPct val="85000"/>
              </a:lnSpc>
            </a:pPr>
            <a:r>
              <a:rPr lang="en-US" altLang="en-US" dirty="0"/>
              <a:t>Pit Vipers </a:t>
            </a:r>
            <a:r>
              <a:rPr lang="en-US" altLang="en-US" sz="2000" b="0" dirty="0"/>
              <a:t>(4 of 7)</a:t>
            </a:r>
          </a:p>
        </p:txBody>
      </p:sp>
      <p:sp>
        <p:nvSpPr>
          <p:cNvPr id="139267" name="Rectangle 3"/>
          <p:cNvSpPr>
            <a:spLocks noGrp="1" noChangeArrowheads="1"/>
          </p:cNvSpPr>
          <p:nvPr>
            <p:ph type="body" idx="1"/>
          </p:nvPr>
        </p:nvSpPr>
        <p:spPr/>
        <p:txBody>
          <a:bodyPr rIns="228600"/>
          <a:lstStyle/>
          <a:p>
            <a:pPr>
              <a:spcBef>
                <a:spcPct val="35000"/>
              </a:spcBef>
            </a:pPr>
            <a:r>
              <a:rPr lang="en-US" altLang="en-US" dirty="0"/>
              <a:t>Signs of envenomation</a:t>
            </a:r>
          </a:p>
          <a:p>
            <a:pPr lvl="1">
              <a:spcBef>
                <a:spcPct val="35000"/>
              </a:spcBef>
            </a:pPr>
            <a:r>
              <a:rPr lang="en-US" altLang="en-US" dirty="0"/>
              <a:t>Severe burning pain at the site of injury</a:t>
            </a:r>
          </a:p>
          <a:p>
            <a:pPr lvl="1">
              <a:spcBef>
                <a:spcPct val="35000"/>
              </a:spcBef>
            </a:pPr>
            <a:r>
              <a:rPr lang="en-US" altLang="en-US" dirty="0"/>
              <a:t>Swelling and blue discoloration</a:t>
            </a:r>
          </a:p>
          <a:p>
            <a:pPr lvl="1">
              <a:spcBef>
                <a:spcPct val="35000"/>
              </a:spcBef>
            </a:pPr>
            <a:r>
              <a:rPr lang="en-US" altLang="en-US" dirty="0"/>
              <a:t>Weakness</a:t>
            </a:r>
          </a:p>
          <a:p>
            <a:pPr lvl="1">
              <a:spcBef>
                <a:spcPct val="35000"/>
              </a:spcBef>
            </a:pPr>
            <a:r>
              <a:rPr lang="en-US" altLang="en-US" dirty="0"/>
              <a:t>Nausea and vomiting</a:t>
            </a:r>
          </a:p>
          <a:p>
            <a:pPr lvl="1">
              <a:spcBef>
                <a:spcPct val="35000"/>
              </a:spcBef>
            </a:pPr>
            <a:r>
              <a:rPr lang="en-US" altLang="en-US" dirty="0"/>
              <a:t>Sweating</a:t>
            </a:r>
          </a:p>
          <a:p>
            <a:pPr lvl="1">
              <a:spcBef>
                <a:spcPct val="35000"/>
              </a:spcBef>
            </a:pPr>
            <a:r>
              <a:rPr lang="en-US" altLang="en-US" dirty="0"/>
              <a:t>Seizures</a:t>
            </a:r>
          </a:p>
          <a:p>
            <a:pPr lvl="1">
              <a:spcBef>
                <a:spcPct val="35000"/>
              </a:spcBef>
            </a:pPr>
            <a:r>
              <a:rPr lang="en-US" altLang="en-US" dirty="0"/>
              <a:t>Fainting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nSpc>
                <a:spcPct val="85000"/>
              </a:lnSpc>
            </a:pPr>
            <a:r>
              <a:rPr lang="en-US" altLang="en-US" dirty="0"/>
              <a:t>Cold Exposure </a:t>
            </a:r>
            <a:r>
              <a:rPr lang="en-US" altLang="en-US" sz="2000" b="0" dirty="0"/>
              <a:t>(4 of 5)</a:t>
            </a:r>
          </a:p>
        </p:txBody>
      </p:sp>
      <p:sp>
        <p:nvSpPr>
          <p:cNvPr id="16387" name="Rectangle 3"/>
          <p:cNvSpPr>
            <a:spLocks noGrp="1" noChangeArrowheads="1"/>
          </p:cNvSpPr>
          <p:nvPr>
            <p:ph type="body" idx="1"/>
          </p:nvPr>
        </p:nvSpPr>
        <p:spPr/>
        <p:txBody>
          <a:bodyPr rIns="228600"/>
          <a:lstStyle/>
          <a:p>
            <a:pPr>
              <a:spcBef>
                <a:spcPct val="35000"/>
              </a:spcBef>
            </a:pPr>
            <a:r>
              <a:rPr lang="en-US" altLang="en-US" dirty="0"/>
              <a:t>Respiration</a:t>
            </a:r>
          </a:p>
          <a:p>
            <a:pPr lvl="1">
              <a:spcBef>
                <a:spcPct val="35000"/>
              </a:spcBef>
            </a:pPr>
            <a:r>
              <a:rPr lang="en-US" altLang="en-US" dirty="0"/>
              <a:t>Body heat loss as warm air in the lungs is exhaled into the atmosphere and cooler air is inhaled.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nSpc>
                <a:spcPct val="85000"/>
              </a:lnSpc>
            </a:pPr>
            <a:r>
              <a:rPr lang="en-US" altLang="en-US" dirty="0"/>
              <a:t>Pit Vipers </a:t>
            </a:r>
            <a:r>
              <a:rPr lang="en-US" altLang="en-US" sz="2000" b="0" dirty="0"/>
              <a:t>(5 of 7)</a:t>
            </a:r>
          </a:p>
        </p:txBody>
      </p:sp>
      <p:sp>
        <p:nvSpPr>
          <p:cNvPr id="140291" name="Rectangle 3"/>
          <p:cNvSpPr>
            <a:spLocks noGrp="1" noChangeArrowheads="1"/>
          </p:cNvSpPr>
          <p:nvPr>
            <p:ph type="body" idx="1"/>
          </p:nvPr>
        </p:nvSpPr>
        <p:spPr/>
        <p:txBody>
          <a:bodyPr rIns="228600"/>
          <a:lstStyle/>
          <a:p>
            <a:pPr>
              <a:spcBef>
                <a:spcPct val="35000"/>
              </a:spcBef>
            </a:pPr>
            <a:r>
              <a:rPr lang="en-US" altLang="en-US" dirty="0"/>
              <a:t>Signs of envenomation (cont’d)</a:t>
            </a:r>
          </a:p>
          <a:p>
            <a:pPr lvl="1">
              <a:spcBef>
                <a:spcPct val="35000"/>
              </a:spcBef>
            </a:pPr>
            <a:r>
              <a:rPr lang="en-US" altLang="en-US" dirty="0"/>
              <a:t>Vision problems</a:t>
            </a:r>
          </a:p>
          <a:p>
            <a:pPr lvl="1">
              <a:spcBef>
                <a:spcPct val="35000"/>
              </a:spcBef>
            </a:pPr>
            <a:r>
              <a:rPr lang="en-US" altLang="en-US" dirty="0"/>
              <a:t>Changes in level of consciousness</a:t>
            </a:r>
          </a:p>
          <a:p>
            <a:pPr lvl="1">
              <a:spcBef>
                <a:spcPct val="35000"/>
              </a:spcBef>
            </a:pPr>
            <a:r>
              <a:rPr lang="en-US" altLang="en-US" dirty="0"/>
              <a:t>Shock</a:t>
            </a:r>
          </a:p>
          <a:p>
            <a:pPr>
              <a:spcBef>
                <a:spcPct val="35000"/>
              </a:spcBef>
            </a:pPr>
            <a:r>
              <a:rPr lang="en-US" altLang="en-US" dirty="0"/>
              <a:t>If swelling has occurred, use a pen to mark its edges on the skin.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nSpc>
                <a:spcPct val="85000"/>
              </a:lnSpc>
            </a:pPr>
            <a:r>
              <a:rPr lang="en-US" altLang="en-US" dirty="0"/>
              <a:t>Pit Vipers </a:t>
            </a:r>
            <a:r>
              <a:rPr lang="en-US" altLang="en-US" sz="2000" b="0" dirty="0"/>
              <a:t>(6 of 7)</a:t>
            </a:r>
          </a:p>
        </p:txBody>
      </p:sp>
      <p:sp>
        <p:nvSpPr>
          <p:cNvPr id="141315" name="Rectangle 3"/>
          <p:cNvSpPr>
            <a:spLocks noGrp="1" noChangeArrowheads="1"/>
          </p:cNvSpPr>
          <p:nvPr>
            <p:ph type="body" idx="1"/>
          </p:nvPr>
        </p:nvSpPr>
        <p:spPr/>
        <p:txBody>
          <a:bodyPr rIns="228600"/>
          <a:lstStyle/>
          <a:p>
            <a:pPr>
              <a:spcBef>
                <a:spcPct val="35000"/>
              </a:spcBef>
            </a:pPr>
            <a:r>
              <a:rPr lang="en-US" altLang="en-US" dirty="0"/>
              <a:t>Treatment</a:t>
            </a:r>
          </a:p>
          <a:p>
            <a:pPr lvl="1">
              <a:spcBef>
                <a:spcPct val="35000"/>
              </a:spcBef>
            </a:pPr>
            <a:r>
              <a:rPr lang="en-US" altLang="en-US" dirty="0"/>
              <a:t>Calm the patient, and place in a supine position.</a:t>
            </a:r>
          </a:p>
          <a:p>
            <a:pPr lvl="1">
              <a:spcBef>
                <a:spcPct val="35000"/>
              </a:spcBef>
            </a:pPr>
            <a:r>
              <a:rPr lang="en-US" altLang="en-US" dirty="0"/>
              <a:t>Locate the bite area and clean it gently with soap and water.</a:t>
            </a:r>
          </a:p>
          <a:p>
            <a:pPr lvl="1">
              <a:spcBef>
                <a:spcPct val="35000"/>
              </a:spcBef>
            </a:pPr>
            <a:r>
              <a:rPr lang="en-US" altLang="en-US" dirty="0"/>
              <a:t>Be alert for</a:t>
            </a:r>
            <a:r>
              <a:rPr lang="en-US" altLang="en-US" b="1" dirty="0"/>
              <a:t> </a:t>
            </a:r>
            <a:r>
              <a:rPr lang="en-US" altLang="en-US" dirty="0"/>
              <a:t>an anaphylactic reaction and treat with an epinephrine auto-injector as appropriate.</a:t>
            </a:r>
          </a:p>
          <a:p>
            <a:pPr lvl="1">
              <a:spcBef>
                <a:spcPct val="35000"/>
              </a:spcBef>
            </a:pPr>
            <a:r>
              <a:rPr lang="en-US" altLang="en-US" dirty="0"/>
              <a:t>Do not give anything by mouth and be alert for vomiting.</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nSpc>
                <a:spcPct val="85000"/>
              </a:lnSpc>
            </a:pPr>
            <a:r>
              <a:rPr lang="en-US" altLang="en-US" dirty="0"/>
              <a:t>Pit Vipers </a:t>
            </a:r>
            <a:r>
              <a:rPr lang="en-US" altLang="en-US" sz="2000" b="0" dirty="0"/>
              <a:t>(7 of 7)</a:t>
            </a:r>
          </a:p>
        </p:txBody>
      </p:sp>
      <p:sp>
        <p:nvSpPr>
          <p:cNvPr id="142339" name="Rectangle 3"/>
          <p:cNvSpPr>
            <a:spLocks noGrp="1" noChangeArrowheads="1"/>
          </p:cNvSpPr>
          <p:nvPr>
            <p:ph type="body" idx="1"/>
          </p:nvPr>
        </p:nvSpPr>
        <p:spPr/>
        <p:txBody>
          <a:bodyPr rIns="228600"/>
          <a:lstStyle/>
          <a:p>
            <a:pPr>
              <a:spcBef>
                <a:spcPct val="35000"/>
              </a:spcBef>
            </a:pPr>
            <a:r>
              <a:rPr lang="en-US" altLang="en-US" dirty="0"/>
              <a:t>Treatment (cont’d)</a:t>
            </a:r>
          </a:p>
          <a:p>
            <a:pPr lvl="1">
              <a:spcBef>
                <a:spcPct val="35000"/>
              </a:spcBef>
            </a:pPr>
            <a:r>
              <a:rPr lang="en-US" altLang="en-US" dirty="0"/>
              <a:t>If the bite occurred on the trunk, keep the patient supine and quiet, and transport as quickly as possible.</a:t>
            </a:r>
          </a:p>
          <a:p>
            <a:pPr lvl="1">
              <a:spcBef>
                <a:spcPct val="35000"/>
              </a:spcBef>
            </a:pPr>
            <a:r>
              <a:rPr lang="en-US" altLang="en-US" dirty="0"/>
              <a:t>If there are any signs of shock, treat for it.</a:t>
            </a:r>
          </a:p>
          <a:p>
            <a:pPr lvl="1">
              <a:spcBef>
                <a:spcPct val="35000"/>
              </a:spcBef>
            </a:pPr>
            <a:r>
              <a:rPr lang="en-US" altLang="en-US" dirty="0"/>
              <a:t>If the snake has been killed, bring it with you.</a:t>
            </a:r>
          </a:p>
          <a:p>
            <a:pPr lvl="1">
              <a:spcBef>
                <a:spcPct val="35000"/>
              </a:spcBef>
            </a:pPr>
            <a:r>
              <a:rPr lang="en-US" altLang="en-US" dirty="0"/>
              <a:t>Notify the hospital that you are bringing in a patient with a snakebite.</a:t>
            </a:r>
          </a:p>
          <a:p>
            <a:pPr lvl="1">
              <a:spcBef>
                <a:spcPct val="35000"/>
              </a:spcBef>
            </a:pPr>
            <a:r>
              <a:rPr lang="en-US" altLang="en-US" dirty="0"/>
              <a:t>Transport promptly.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nSpc>
                <a:spcPct val="85000"/>
              </a:lnSpc>
            </a:pPr>
            <a:r>
              <a:rPr lang="en-US" altLang="en-US" dirty="0"/>
              <a:t>Coral Snakes </a:t>
            </a:r>
            <a:r>
              <a:rPr lang="en-US" altLang="en-US" sz="2000" b="0" dirty="0"/>
              <a:t>(1 of 2)</a:t>
            </a:r>
          </a:p>
        </p:txBody>
      </p:sp>
      <p:sp>
        <p:nvSpPr>
          <p:cNvPr id="143363" name="Rectangle 3"/>
          <p:cNvSpPr>
            <a:spLocks noGrp="1" noChangeArrowheads="1"/>
          </p:cNvSpPr>
          <p:nvPr>
            <p:ph type="body" idx="1"/>
          </p:nvPr>
        </p:nvSpPr>
        <p:spPr/>
        <p:txBody>
          <a:bodyPr rIns="228600"/>
          <a:lstStyle/>
          <a:p>
            <a:pPr>
              <a:spcBef>
                <a:spcPct val="35000"/>
              </a:spcBef>
            </a:pPr>
            <a:r>
              <a:rPr lang="en-US" altLang="en-US" dirty="0"/>
              <a:t>Small reptile with a series of bright red, yellow, and black bands completely encircling the body</a:t>
            </a:r>
          </a:p>
          <a:p>
            <a:pPr>
              <a:spcBef>
                <a:spcPct val="35000"/>
              </a:spcBef>
            </a:pPr>
            <a:r>
              <a:rPr lang="en-US" altLang="en-US" dirty="0"/>
              <a:t>Lives in most southern states</a:t>
            </a:r>
          </a:p>
          <a:p>
            <a:pPr>
              <a:spcBef>
                <a:spcPct val="35000"/>
              </a:spcBef>
            </a:pPr>
            <a:r>
              <a:rPr lang="en-US" altLang="en-US" dirty="0"/>
              <a:t>Injects the venom with its teeth and tiny fangs by a chewing motion, leaving puncture wounds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nSpc>
                <a:spcPct val="85000"/>
              </a:lnSpc>
            </a:pPr>
            <a:r>
              <a:rPr lang="en-US" altLang="en-US" dirty="0"/>
              <a:t>Coral Snakes </a:t>
            </a:r>
            <a:r>
              <a:rPr lang="en-US" altLang="en-US" sz="2000" b="0" dirty="0"/>
              <a:t>(2 of 2)</a:t>
            </a:r>
          </a:p>
        </p:txBody>
      </p:sp>
      <p:sp>
        <p:nvSpPr>
          <p:cNvPr id="144387" name="Rectangle 3"/>
          <p:cNvSpPr>
            <a:spLocks noGrp="1" noChangeArrowheads="1"/>
          </p:cNvSpPr>
          <p:nvPr>
            <p:ph type="body" idx="1"/>
          </p:nvPr>
        </p:nvSpPr>
        <p:spPr/>
        <p:txBody>
          <a:bodyPr rIns="228600"/>
          <a:lstStyle/>
          <a:p>
            <a:pPr>
              <a:spcBef>
                <a:spcPct val="35000"/>
              </a:spcBef>
            </a:pPr>
            <a:r>
              <a:rPr lang="en-US" altLang="en-US" dirty="0"/>
              <a:t>Coral snake venom is a powerful toxin that causes paralysis of the nervous system.</a:t>
            </a:r>
          </a:p>
          <a:p>
            <a:pPr lvl="1">
              <a:spcBef>
                <a:spcPct val="35000"/>
              </a:spcBef>
            </a:pPr>
            <a:r>
              <a:rPr lang="en-US" altLang="en-US" dirty="0"/>
              <a:t>Within a few hours of being bitten, a patient will exhibit bizarre behavior, followed by progressive paralysis of eye movements and respiration.</a:t>
            </a:r>
          </a:p>
          <a:p>
            <a:pPr lvl="1">
              <a:spcBef>
                <a:spcPct val="35000"/>
              </a:spcBef>
            </a:pPr>
            <a:r>
              <a:rPr lang="en-US" altLang="en-US" dirty="0"/>
              <a:t>Antivenin is available, but most hospitals do not stock it.</a:t>
            </a:r>
          </a:p>
          <a:p>
            <a:pPr>
              <a:spcBef>
                <a:spcPct val="35000"/>
              </a:spcBef>
            </a:pPr>
            <a:r>
              <a:rPr lang="en-US" altLang="en-US" dirty="0"/>
              <a:t>Emergency care is the same as for a pit viper bite. </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nSpc>
                <a:spcPct val="85000"/>
              </a:lnSpc>
            </a:pPr>
            <a:r>
              <a:rPr lang="en-US" altLang="en-US" dirty="0"/>
              <a:t>Scorpion Stings </a:t>
            </a:r>
            <a:r>
              <a:rPr lang="en-US" altLang="en-US" sz="2000" b="0" dirty="0"/>
              <a:t>(1 of 3)</a:t>
            </a:r>
          </a:p>
        </p:txBody>
      </p:sp>
      <p:sp>
        <p:nvSpPr>
          <p:cNvPr id="145411" name="Rectangle 3"/>
          <p:cNvSpPr>
            <a:spLocks noGrp="1" noChangeArrowheads="1"/>
          </p:cNvSpPr>
          <p:nvPr>
            <p:ph type="body" idx="1"/>
          </p:nvPr>
        </p:nvSpPr>
        <p:spPr/>
        <p:txBody>
          <a:bodyPr rIns="228600"/>
          <a:lstStyle/>
          <a:p>
            <a:pPr>
              <a:spcBef>
                <a:spcPct val="35000"/>
              </a:spcBef>
            </a:pPr>
            <a:r>
              <a:rPr lang="en-US" altLang="en-US" dirty="0"/>
              <a:t>Scorpions are eight-legged arachnids with a venom gland and a stinger at the end of their tail.</a:t>
            </a:r>
          </a:p>
          <a:p>
            <a:pPr lvl="1">
              <a:spcBef>
                <a:spcPct val="35000"/>
              </a:spcBef>
            </a:pPr>
            <a:r>
              <a:rPr lang="en-US" altLang="en-US" dirty="0"/>
              <a:t>They are rare and live primarily in the southwestern United States and in deserts.</a:t>
            </a:r>
          </a:p>
          <a:p>
            <a:pPr lvl="1">
              <a:spcBef>
                <a:spcPct val="35000"/>
              </a:spcBef>
            </a:pPr>
            <a:r>
              <a:rPr lang="en-US" altLang="en-US" dirty="0"/>
              <a:t>With one exception, a scorpion’s sting is usually very painful, but not dangerous.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nSpc>
                <a:spcPct val="85000"/>
              </a:lnSpc>
            </a:pPr>
            <a:r>
              <a:rPr lang="en-US" altLang="en-US" dirty="0"/>
              <a:t>Scorpion Stings </a:t>
            </a:r>
            <a:r>
              <a:rPr lang="en-US" altLang="en-US" sz="2000" b="0" dirty="0"/>
              <a:t>(2 of 3)</a:t>
            </a:r>
          </a:p>
        </p:txBody>
      </p:sp>
      <p:pic>
        <p:nvPicPr>
          <p:cNvPr id="13314" name="Picture 2" descr="A photo shows a scorp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373355"/>
            <a:ext cx="4800600" cy="42636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38550" y="5679610"/>
            <a:ext cx="4953000" cy="923330"/>
          </a:xfrm>
          <a:prstGeom prst="rect">
            <a:avLst/>
          </a:prstGeom>
        </p:spPr>
        <p:txBody>
          <a:bodyPr wrap="square">
            <a:spAutoFit/>
          </a:bodyPr>
          <a:lstStyle/>
          <a:p>
            <a:r>
              <a:rPr lang="en-US" b="1" dirty="0"/>
              <a:t>FIGURE 33-18 </a:t>
            </a:r>
            <a:r>
              <a:rPr lang="en-US" dirty="0"/>
              <a:t>The sting of a scorpion is usually more painful than it is dangerous, causing localized swelling and discoloration.</a:t>
            </a:r>
          </a:p>
        </p:txBody>
      </p:sp>
      <p:sp>
        <p:nvSpPr>
          <p:cNvPr id="3" name="Rectangle 2"/>
          <p:cNvSpPr/>
          <p:nvPr/>
        </p:nvSpPr>
        <p:spPr>
          <a:xfrm>
            <a:off x="3638550" y="6559006"/>
            <a:ext cx="184056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Visual &amp; Written SL/</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nSpc>
                <a:spcPct val="85000"/>
              </a:lnSpc>
            </a:pPr>
            <a:r>
              <a:rPr lang="en-US" altLang="en-US" dirty="0"/>
              <a:t>Scorpion Stings </a:t>
            </a:r>
            <a:r>
              <a:rPr lang="en-US" altLang="en-US" sz="2000" b="0" dirty="0"/>
              <a:t>(3 of 3)</a:t>
            </a:r>
          </a:p>
        </p:txBody>
      </p:sp>
      <p:sp>
        <p:nvSpPr>
          <p:cNvPr id="147459" name="Rectangle 3"/>
          <p:cNvSpPr>
            <a:spLocks noGrp="1" noChangeArrowheads="1"/>
          </p:cNvSpPr>
          <p:nvPr>
            <p:ph type="body" idx="1"/>
          </p:nvPr>
        </p:nvSpPr>
        <p:spPr/>
        <p:txBody>
          <a:bodyPr rIns="228600"/>
          <a:lstStyle/>
          <a:p>
            <a:pPr>
              <a:spcBef>
                <a:spcPct val="35000"/>
              </a:spcBef>
            </a:pPr>
            <a:r>
              <a:rPr lang="en-US" altLang="en-US" dirty="0"/>
              <a:t>The exception is the </a:t>
            </a:r>
            <a:r>
              <a:rPr lang="en-US" altLang="en-US" i="1" dirty="0"/>
              <a:t>Centruroides sculpturatus</a:t>
            </a:r>
            <a:r>
              <a:rPr lang="en-US" altLang="en-US" dirty="0"/>
              <a:t>.</a:t>
            </a:r>
          </a:p>
          <a:p>
            <a:pPr lvl="1">
              <a:spcBef>
                <a:spcPct val="35000"/>
              </a:spcBef>
            </a:pPr>
            <a:r>
              <a:rPr lang="en-US" altLang="en-US" dirty="0"/>
              <a:t>The venom may cause:</a:t>
            </a:r>
          </a:p>
          <a:p>
            <a:pPr lvl="2">
              <a:spcBef>
                <a:spcPts val="900"/>
              </a:spcBef>
            </a:pPr>
            <a:r>
              <a:rPr lang="en-US" altLang="en-US" sz="2000" dirty="0"/>
              <a:t>Circulatory collapse</a:t>
            </a:r>
          </a:p>
          <a:p>
            <a:pPr lvl="2">
              <a:spcBef>
                <a:spcPts val="900"/>
              </a:spcBef>
            </a:pPr>
            <a:r>
              <a:rPr lang="en-US" altLang="en-US" sz="2000" dirty="0"/>
              <a:t>Severe muscle contractions</a:t>
            </a:r>
          </a:p>
          <a:p>
            <a:pPr lvl="2">
              <a:spcBef>
                <a:spcPts val="900"/>
              </a:spcBef>
            </a:pPr>
            <a:r>
              <a:rPr lang="en-US" altLang="en-US" sz="2000" dirty="0"/>
              <a:t>Excessive salivation</a:t>
            </a:r>
          </a:p>
          <a:p>
            <a:pPr lvl="2">
              <a:spcBef>
                <a:spcPts val="900"/>
              </a:spcBef>
            </a:pPr>
            <a:r>
              <a:rPr lang="en-US" altLang="en-US" sz="2000" dirty="0"/>
              <a:t>Hypertension</a:t>
            </a:r>
          </a:p>
          <a:p>
            <a:pPr lvl="2">
              <a:spcBef>
                <a:spcPts val="900"/>
              </a:spcBef>
            </a:pPr>
            <a:r>
              <a:rPr lang="en-US" altLang="en-US" sz="2000" dirty="0"/>
              <a:t>Convulsions and cardiac failure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nSpc>
                <a:spcPct val="85000"/>
              </a:lnSpc>
            </a:pPr>
            <a:r>
              <a:rPr lang="en-US" altLang="en-US" dirty="0"/>
              <a:t>Tick Bites </a:t>
            </a:r>
            <a:r>
              <a:rPr lang="en-US" altLang="en-US" sz="2000" b="0" dirty="0"/>
              <a:t>(1 of 5)</a:t>
            </a:r>
          </a:p>
        </p:txBody>
      </p:sp>
      <p:sp>
        <p:nvSpPr>
          <p:cNvPr id="148483" name="Rectangle 3"/>
          <p:cNvSpPr>
            <a:spLocks noGrp="1" noChangeArrowheads="1"/>
          </p:cNvSpPr>
          <p:nvPr>
            <p:ph type="body" idx="1"/>
          </p:nvPr>
        </p:nvSpPr>
        <p:spPr/>
        <p:txBody>
          <a:bodyPr rIns="228600"/>
          <a:lstStyle/>
          <a:p>
            <a:pPr>
              <a:spcBef>
                <a:spcPct val="35000"/>
              </a:spcBef>
            </a:pPr>
            <a:r>
              <a:rPr lang="en-US" altLang="en-US" dirty="0"/>
              <a:t>Tiny insects that usually attach themselves directly to the skin</a:t>
            </a:r>
          </a:p>
          <a:p>
            <a:pPr lvl="1">
              <a:spcBef>
                <a:spcPct val="35000"/>
              </a:spcBef>
            </a:pPr>
            <a:r>
              <a:rPr lang="en-US" altLang="en-US" dirty="0"/>
              <a:t>Found most often in brush, shrubs, trees, sand dunes, or other animals</a:t>
            </a:r>
          </a:p>
          <a:p>
            <a:pPr lvl="1">
              <a:spcBef>
                <a:spcPct val="35000"/>
              </a:spcBef>
            </a:pPr>
            <a:r>
              <a:rPr lang="en-US" altLang="en-US" dirty="0"/>
              <a:t>Only a fraction of an inch long</a:t>
            </a:r>
          </a:p>
          <a:p>
            <a:pPr lvl="1">
              <a:spcBef>
                <a:spcPct val="35000"/>
              </a:spcBef>
            </a:pPr>
            <a:r>
              <a:rPr lang="en-US" altLang="en-US" dirty="0">
                <a:solidFill>
                  <a:srgbClr val="000000"/>
                </a:solidFill>
              </a:rPr>
              <a:t>In</a:t>
            </a:r>
            <a:r>
              <a:rPr lang="en-US" altLang="en-US" dirty="0"/>
              <a:t>fectious diseases can be spread through the tick’s saliva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nSpc>
                <a:spcPct val="85000"/>
              </a:lnSpc>
            </a:pPr>
            <a:r>
              <a:rPr lang="en-US" altLang="en-US" dirty="0"/>
              <a:t>Tick Bites </a:t>
            </a:r>
            <a:r>
              <a:rPr lang="en-US" altLang="en-US" sz="2000" b="0" dirty="0"/>
              <a:t>(2 of 5)</a:t>
            </a:r>
          </a:p>
        </p:txBody>
      </p:sp>
      <p:sp>
        <p:nvSpPr>
          <p:cNvPr id="2" name="Rectangle 1"/>
          <p:cNvSpPr/>
          <p:nvPr/>
        </p:nvSpPr>
        <p:spPr>
          <a:xfrm>
            <a:off x="898526" y="5372785"/>
            <a:ext cx="4343399" cy="646331"/>
          </a:xfrm>
          <a:prstGeom prst="rect">
            <a:avLst/>
          </a:prstGeom>
        </p:spPr>
        <p:txBody>
          <a:bodyPr wrap="square">
            <a:spAutoFit/>
          </a:bodyPr>
          <a:lstStyle/>
          <a:p>
            <a:r>
              <a:rPr lang="en-US" b="1" dirty="0"/>
              <a:t>FIGURE 33-19 </a:t>
            </a:r>
            <a:r>
              <a:rPr lang="en-US" dirty="0"/>
              <a:t>Ticks typically attach themselves directly to the skin.</a:t>
            </a:r>
          </a:p>
        </p:txBody>
      </p:sp>
      <p:sp>
        <p:nvSpPr>
          <p:cNvPr id="3" name="Rectangle 2"/>
          <p:cNvSpPr/>
          <p:nvPr/>
        </p:nvSpPr>
        <p:spPr>
          <a:xfrm>
            <a:off x="898525" y="6019116"/>
            <a:ext cx="286649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Joao </a:t>
            </a:r>
            <a:r>
              <a:rPr lang="en-US" sz="1000" dirty="0" err="1">
                <a:latin typeface="Arial" panose="020B0604020202020204" pitchFamily="34" charset="0"/>
                <a:cs typeface="Arial" panose="020B0604020202020204" pitchFamily="34" charset="0"/>
              </a:rPr>
              <a:t>Estevao</a:t>
            </a:r>
            <a:r>
              <a:rPr lang="en-US" sz="1000" dirty="0">
                <a:latin typeface="Arial" panose="020B0604020202020204" pitchFamily="34" charset="0"/>
                <a:cs typeface="Arial" panose="020B0604020202020204" pitchFamily="34" charset="0"/>
              </a:rPr>
              <a:t> A. Freitas (</a:t>
            </a:r>
            <a:r>
              <a:rPr lang="en-US" sz="1000" dirty="0" err="1">
                <a:latin typeface="Arial" panose="020B0604020202020204" pitchFamily="34" charset="0"/>
                <a:cs typeface="Arial" panose="020B0604020202020204" pitchFamily="34" charset="0"/>
              </a:rPr>
              <a:t>jefras</a:t>
            </a:r>
            <a:r>
              <a:rPr lang="en-US" sz="1000" dirty="0">
                <a:latin typeface="Arial" panose="020B0604020202020204" pitchFamily="34" charset="0"/>
                <a:cs typeface="Arial" panose="020B0604020202020204" pitchFamily="34" charset="0"/>
              </a:rPr>
              <a:t>)/Shutterstock.</a:t>
            </a:r>
          </a:p>
        </p:txBody>
      </p:sp>
      <p:sp>
        <p:nvSpPr>
          <p:cNvPr id="4" name="Rectangle 3"/>
          <p:cNvSpPr/>
          <p:nvPr/>
        </p:nvSpPr>
        <p:spPr>
          <a:xfrm>
            <a:off x="6867525" y="4491706"/>
            <a:ext cx="4514850" cy="646331"/>
          </a:xfrm>
          <a:prstGeom prst="rect">
            <a:avLst/>
          </a:prstGeom>
        </p:spPr>
        <p:txBody>
          <a:bodyPr wrap="square">
            <a:spAutoFit/>
          </a:bodyPr>
          <a:lstStyle/>
          <a:p>
            <a:r>
              <a:rPr lang="en-US" b="1" dirty="0"/>
              <a:t>FIGURE 33-20 </a:t>
            </a:r>
            <a:r>
              <a:rPr lang="en-US" dirty="0"/>
              <a:t>The rash associated with Lyme disease has a characteristic bull’s-eye pattern</a:t>
            </a:r>
          </a:p>
        </p:txBody>
      </p:sp>
      <p:pic>
        <p:nvPicPr>
          <p:cNvPr id="14338" name="Picture 2" descr="A photo shows a tick on a person's bod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462087"/>
            <a:ext cx="4343400" cy="3857626"/>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A photo shows a  rash on a person's body.&#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1489075"/>
            <a:ext cx="4686300" cy="29597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86575" y="5138037"/>
            <a:ext cx="280717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E. M. Singletary, MD. Used with permission.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85000"/>
              </a:lnSpc>
            </a:pPr>
            <a:r>
              <a:rPr lang="en-US" altLang="en-US" dirty="0"/>
              <a:t>Cold Exposure </a:t>
            </a:r>
            <a:r>
              <a:rPr lang="en-US" altLang="en-US" sz="2000" b="0" dirty="0"/>
              <a:t>(5 of 5)</a:t>
            </a:r>
          </a:p>
        </p:txBody>
      </p:sp>
      <p:sp>
        <p:nvSpPr>
          <p:cNvPr id="17411" name="Rectangle 3"/>
          <p:cNvSpPr>
            <a:spLocks noGrp="1" noChangeArrowheads="1"/>
          </p:cNvSpPr>
          <p:nvPr>
            <p:ph type="body" idx="1"/>
          </p:nvPr>
        </p:nvSpPr>
        <p:spPr/>
        <p:txBody>
          <a:bodyPr rIns="228600"/>
          <a:lstStyle/>
          <a:p>
            <a:pPr>
              <a:spcBef>
                <a:spcPct val="35000"/>
              </a:spcBef>
            </a:pPr>
            <a:r>
              <a:rPr lang="en-US" altLang="en-US" dirty="0"/>
              <a:t>The rate and amount of heat loss or gain by the body can be modified in three ways:</a:t>
            </a:r>
          </a:p>
          <a:p>
            <a:pPr lvl="1">
              <a:spcBef>
                <a:spcPct val="35000"/>
              </a:spcBef>
            </a:pPr>
            <a:r>
              <a:rPr lang="en-US" altLang="en-US" dirty="0"/>
              <a:t>Increase or decrease in heat production</a:t>
            </a:r>
          </a:p>
          <a:p>
            <a:pPr lvl="1">
              <a:spcBef>
                <a:spcPct val="35000"/>
              </a:spcBef>
            </a:pPr>
            <a:r>
              <a:rPr lang="en-US" altLang="en-US" dirty="0"/>
              <a:t>Move to an area where heat loss can be decreased or increased.</a:t>
            </a:r>
          </a:p>
          <a:p>
            <a:pPr lvl="1">
              <a:spcBef>
                <a:spcPct val="35000"/>
              </a:spcBef>
            </a:pPr>
            <a:r>
              <a:rPr lang="en-US" altLang="en-US" dirty="0"/>
              <a:t>Wear the appropriate clothing for the environment.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lnSpc>
                <a:spcPct val="85000"/>
              </a:lnSpc>
            </a:pPr>
            <a:r>
              <a:rPr lang="en-US" altLang="en-US" dirty="0"/>
              <a:t>Tick Bites </a:t>
            </a:r>
            <a:r>
              <a:rPr lang="en-US" altLang="en-US" sz="2000" b="0" dirty="0"/>
              <a:t>(3 of 5)</a:t>
            </a:r>
          </a:p>
        </p:txBody>
      </p:sp>
      <p:sp>
        <p:nvSpPr>
          <p:cNvPr id="150531" name="Rectangle 3"/>
          <p:cNvSpPr>
            <a:spLocks noGrp="1" noChangeArrowheads="1"/>
          </p:cNvSpPr>
          <p:nvPr>
            <p:ph type="body" idx="1"/>
          </p:nvPr>
        </p:nvSpPr>
        <p:spPr/>
        <p:txBody>
          <a:bodyPr rIns="228600"/>
          <a:lstStyle/>
          <a:p>
            <a:pPr>
              <a:spcBef>
                <a:spcPct val="35000"/>
              </a:spcBef>
            </a:pPr>
            <a:r>
              <a:rPr lang="en-US" altLang="en-US" dirty="0"/>
              <a:t>Rocky mountain spotted fever</a:t>
            </a:r>
          </a:p>
          <a:p>
            <a:pPr lvl="1">
              <a:spcBef>
                <a:spcPct val="35000"/>
              </a:spcBef>
            </a:pPr>
            <a:r>
              <a:rPr lang="en-US" altLang="en-US" dirty="0"/>
              <a:t>Occurs within 7 to 10 days after the bite</a:t>
            </a:r>
          </a:p>
          <a:p>
            <a:pPr lvl="1">
              <a:spcBef>
                <a:spcPct val="35000"/>
              </a:spcBef>
            </a:pPr>
            <a:r>
              <a:rPr lang="en-US" altLang="en-US" dirty="0"/>
              <a:t>Symptoms</a:t>
            </a:r>
          </a:p>
          <a:p>
            <a:pPr lvl="2">
              <a:spcBef>
                <a:spcPts val="800"/>
              </a:spcBef>
            </a:pPr>
            <a:r>
              <a:rPr lang="en-US" altLang="en-US" sz="2000" dirty="0"/>
              <a:t>Nausea</a:t>
            </a:r>
          </a:p>
          <a:p>
            <a:pPr lvl="2">
              <a:spcBef>
                <a:spcPts val="800"/>
              </a:spcBef>
            </a:pPr>
            <a:r>
              <a:rPr lang="en-US" altLang="en-US" sz="2000" dirty="0"/>
              <a:t>Vomiting</a:t>
            </a:r>
          </a:p>
          <a:p>
            <a:pPr lvl="2">
              <a:spcBef>
                <a:spcPts val="800"/>
              </a:spcBef>
            </a:pPr>
            <a:r>
              <a:rPr lang="en-US" altLang="en-US" sz="2000" dirty="0"/>
              <a:t>Headache</a:t>
            </a:r>
          </a:p>
          <a:p>
            <a:pPr lvl="2">
              <a:spcBef>
                <a:spcPts val="800"/>
              </a:spcBef>
            </a:pPr>
            <a:r>
              <a:rPr lang="en-US" altLang="en-US" sz="2000" dirty="0"/>
              <a:t>Weakness</a:t>
            </a:r>
          </a:p>
          <a:p>
            <a:pPr lvl="2">
              <a:spcBef>
                <a:spcPts val="800"/>
              </a:spcBef>
            </a:pPr>
            <a:r>
              <a:rPr lang="en-US" altLang="en-US" sz="2000" dirty="0"/>
              <a:t>Paralysis</a:t>
            </a:r>
          </a:p>
          <a:p>
            <a:pPr lvl="2">
              <a:spcBef>
                <a:spcPts val="800"/>
              </a:spcBef>
            </a:pPr>
            <a:r>
              <a:rPr lang="en-US" altLang="en-US" sz="2000" dirty="0"/>
              <a:t>Cardiorespiratory collapse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nSpc>
                <a:spcPct val="85000"/>
              </a:lnSpc>
            </a:pPr>
            <a:r>
              <a:rPr lang="en-US" altLang="en-US" dirty="0"/>
              <a:t>Tick Bites </a:t>
            </a:r>
            <a:r>
              <a:rPr lang="en-US" altLang="en-US" sz="2000" b="0" dirty="0"/>
              <a:t>(4 of 5)</a:t>
            </a:r>
          </a:p>
        </p:txBody>
      </p:sp>
      <p:sp>
        <p:nvSpPr>
          <p:cNvPr id="151555" name="Rectangle 3"/>
          <p:cNvSpPr>
            <a:spLocks noGrp="1" noChangeArrowheads="1"/>
          </p:cNvSpPr>
          <p:nvPr>
            <p:ph type="body" idx="1"/>
          </p:nvPr>
        </p:nvSpPr>
        <p:spPr/>
        <p:txBody>
          <a:bodyPr rIns="228600"/>
          <a:lstStyle/>
          <a:p>
            <a:pPr>
              <a:spcBef>
                <a:spcPct val="35000"/>
              </a:spcBef>
            </a:pPr>
            <a:r>
              <a:rPr lang="en-US" altLang="en-US" dirty="0"/>
              <a:t>Lyme disease</a:t>
            </a:r>
          </a:p>
          <a:p>
            <a:pPr lvl="1">
              <a:spcBef>
                <a:spcPct val="35000"/>
              </a:spcBef>
            </a:pPr>
            <a:r>
              <a:rPr lang="en-US" altLang="en-US" dirty="0"/>
              <a:t>Reported in</a:t>
            </a:r>
            <a:r>
              <a:rPr lang="en-US" altLang="en-US" b="1" dirty="0"/>
              <a:t> </a:t>
            </a:r>
            <a:r>
              <a:rPr lang="en-US" altLang="en-US" dirty="0"/>
              <a:t>all states except Hawaii</a:t>
            </a:r>
          </a:p>
          <a:p>
            <a:pPr lvl="1">
              <a:spcBef>
                <a:spcPct val="35000"/>
              </a:spcBef>
            </a:pPr>
            <a:r>
              <a:rPr lang="en-US" altLang="en-US" dirty="0"/>
              <a:t>The first symptoms are generally fever and flulike symptoms, sometimes associated with a bull’s-eye rash that may spread to several parts of the body.</a:t>
            </a:r>
          </a:p>
          <a:p>
            <a:pPr lvl="1">
              <a:spcBef>
                <a:spcPct val="35000"/>
              </a:spcBef>
            </a:pPr>
            <a:r>
              <a:rPr lang="en-US" altLang="en-US" dirty="0"/>
              <a:t>Painful swelling of the joints occurs.</a:t>
            </a:r>
          </a:p>
          <a:p>
            <a:pPr lvl="1">
              <a:spcBef>
                <a:spcPct val="35000"/>
              </a:spcBef>
            </a:pPr>
            <a:r>
              <a:rPr lang="en-US" altLang="en-US" dirty="0"/>
              <a:t>May be confused with rheumatoid arthritis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nSpc>
                <a:spcPct val="85000"/>
              </a:lnSpc>
            </a:pPr>
            <a:r>
              <a:rPr lang="en-US" altLang="en-US" dirty="0"/>
              <a:t>Tick Bites </a:t>
            </a:r>
            <a:r>
              <a:rPr lang="en-US" altLang="en-US" sz="2000" b="0" dirty="0"/>
              <a:t>(5 of 5)</a:t>
            </a:r>
          </a:p>
        </p:txBody>
      </p:sp>
      <p:sp>
        <p:nvSpPr>
          <p:cNvPr id="152579" name="Rectangle 3"/>
          <p:cNvSpPr>
            <a:spLocks noGrp="1" noChangeArrowheads="1"/>
          </p:cNvSpPr>
          <p:nvPr>
            <p:ph type="body" idx="1"/>
          </p:nvPr>
        </p:nvSpPr>
        <p:spPr/>
        <p:txBody>
          <a:bodyPr rIns="228600"/>
          <a:lstStyle/>
          <a:p>
            <a:pPr>
              <a:spcBef>
                <a:spcPct val="35000"/>
              </a:spcBef>
            </a:pPr>
            <a:r>
              <a:rPr lang="en-US" altLang="en-US" dirty="0"/>
              <a:t>Tick bites occur most commonly during the summer months.</a:t>
            </a:r>
          </a:p>
          <a:p>
            <a:pPr lvl="1">
              <a:spcBef>
                <a:spcPct val="35000"/>
              </a:spcBef>
            </a:pPr>
            <a:r>
              <a:rPr lang="en-US" altLang="en-US" dirty="0"/>
              <a:t>If transport will be delayed, remove the tick by using fine tweezers to grasp the head and pull it straight out of the skin.</a:t>
            </a:r>
          </a:p>
          <a:p>
            <a:pPr lvl="1">
              <a:spcBef>
                <a:spcPct val="35000"/>
              </a:spcBef>
            </a:pPr>
            <a:r>
              <a:rPr lang="en-US" altLang="en-US" dirty="0"/>
              <a:t>Once the tick is removed, cleanse the area with antiseptic and save the tick for identification.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nSpc>
                <a:spcPct val="85000"/>
              </a:lnSpc>
            </a:pPr>
            <a:r>
              <a:rPr lang="en-US" altLang="en-US" dirty="0"/>
              <a:t>Injuries From Marine Animals </a:t>
            </a:r>
            <a:r>
              <a:rPr lang="en-US" altLang="en-US" sz="2000" b="0" dirty="0"/>
              <a:t>(1 of 4)</a:t>
            </a:r>
          </a:p>
        </p:txBody>
      </p:sp>
      <p:sp>
        <p:nvSpPr>
          <p:cNvPr id="153603" name="Rectangle 3"/>
          <p:cNvSpPr>
            <a:spLocks noGrp="1" noChangeArrowheads="1"/>
          </p:cNvSpPr>
          <p:nvPr>
            <p:ph type="body" idx="1"/>
          </p:nvPr>
        </p:nvSpPr>
        <p:spPr/>
        <p:txBody>
          <a:bodyPr rIns="228600"/>
          <a:lstStyle/>
          <a:p>
            <a:pPr>
              <a:spcBef>
                <a:spcPct val="35000"/>
              </a:spcBef>
            </a:pPr>
            <a:r>
              <a:rPr lang="en-US" altLang="en-US" dirty="0"/>
              <a:t>Coelenterates are responsible for more envenomations than any other marine animals.</a:t>
            </a:r>
          </a:p>
          <a:p>
            <a:pPr lvl="1">
              <a:spcBef>
                <a:spcPct val="35000"/>
              </a:spcBef>
            </a:pPr>
            <a:r>
              <a:rPr lang="en-US" altLang="en-US" dirty="0"/>
              <a:t>Fire coral, Portuguese man-of-war, sea wasp, sea nettles, true jellyfish, sea anemones, true coral, and soft coral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nSpc>
                <a:spcPct val="85000"/>
              </a:lnSpc>
            </a:pPr>
            <a:r>
              <a:rPr lang="en-US" altLang="en-US" dirty="0"/>
              <a:t>Injuries From Marine Animals </a:t>
            </a:r>
            <a:r>
              <a:rPr lang="en-US" altLang="en-US" sz="2000" b="0" dirty="0"/>
              <a:t>(2 of 4)</a:t>
            </a:r>
          </a:p>
        </p:txBody>
      </p:sp>
      <p:sp>
        <p:nvSpPr>
          <p:cNvPr id="2" name="Rectangle 1"/>
          <p:cNvSpPr/>
          <p:nvPr/>
        </p:nvSpPr>
        <p:spPr>
          <a:xfrm>
            <a:off x="3771900" y="5621119"/>
            <a:ext cx="5067300" cy="923330"/>
          </a:xfrm>
          <a:prstGeom prst="rect">
            <a:avLst/>
          </a:prstGeom>
        </p:spPr>
        <p:txBody>
          <a:bodyPr wrap="square">
            <a:spAutoFit/>
          </a:bodyPr>
          <a:lstStyle/>
          <a:p>
            <a:r>
              <a:rPr lang="en-US" b="1" dirty="0"/>
              <a:t>FIGURE 33-21 </a:t>
            </a:r>
            <a:r>
              <a:rPr lang="en-US" dirty="0"/>
              <a:t>Coelenterates are responsible for many marine </a:t>
            </a:r>
            <a:r>
              <a:rPr lang="en-US" dirty="0" err="1"/>
              <a:t>envenomations</a:t>
            </a:r>
            <a:r>
              <a:rPr lang="en-US" dirty="0"/>
              <a:t>. </a:t>
            </a:r>
            <a:r>
              <a:rPr lang="en-US" b="1" dirty="0"/>
              <a:t>A. </a:t>
            </a:r>
            <a:r>
              <a:rPr lang="en-US" dirty="0"/>
              <a:t>Jellyfish. </a:t>
            </a:r>
            <a:br>
              <a:rPr lang="en-US" dirty="0"/>
            </a:br>
            <a:r>
              <a:rPr lang="en-US" b="1" dirty="0"/>
              <a:t>B. </a:t>
            </a:r>
            <a:r>
              <a:rPr lang="en-US" dirty="0"/>
              <a:t>Portuguese </a:t>
            </a:r>
            <a:r>
              <a:rPr lang="en-US" dirty="0" err="1"/>
              <a:t>manof</a:t>
            </a:r>
            <a:r>
              <a:rPr lang="en-US" dirty="0"/>
              <a:t>-war. </a:t>
            </a:r>
            <a:r>
              <a:rPr lang="en-US" b="1" dirty="0"/>
              <a:t>C. </a:t>
            </a:r>
            <a:r>
              <a:rPr lang="en-US" dirty="0"/>
              <a:t>Sea anemone</a:t>
            </a:r>
          </a:p>
        </p:txBody>
      </p:sp>
      <p:sp>
        <p:nvSpPr>
          <p:cNvPr id="3" name="Rectangle 2"/>
          <p:cNvSpPr/>
          <p:nvPr/>
        </p:nvSpPr>
        <p:spPr>
          <a:xfrm>
            <a:off x="3781075" y="6559034"/>
            <a:ext cx="3567002"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Creatas</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Courtesy of NOAA; </a:t>
            </a:r>
            <a:r>
              <a:rPr lang="en-US" sz="1000" b="1" dirty="0">
                <a:latin typeface="Arial" panose="020B0604020202020204" pitchFamily="34" charset="0"/>
                <a:cs typeface="Arial" panose="020B0604020202020204" pitchFamily="34" charset="0"/>
              </a:rPr>
              <a:t>C: </a:t>
            </a:r>
            <a:r>
              <a:rPr lang="en-US" sz="1000" dirty="0">
                <a:latin typeface="Arial" panose="020B0604020202020204" pitchFamily="34" charset="0"/>
                <a:cs typeface="Arial" panose="020B0604020202020204" pitchFamily="34" charset="0"/>
              </a:rPr>
              <a:t>Photos.com.</a:t>
            </a:r>
          </a:p>
        </p:txBody>
      </p:sp>
      <p:pic>
        <p:nvPicPr>
          <p:cNvPr id="15362" name="Picture 2" descr="Photo A shows a jellyfish. Photo B shows a Portuguese man of war. Photo C shows a sea anemon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990" y="1567791"/>
            <a:ext cx="2699560" cy="4032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nSpc>
                <a:spcPct val="85000"/>
              </a:lnSpc>
            </a:pPr>
            <a:r>
              <a:rPr lang="en-US" altLang="en-US" dirty="0"/>
              <a:t>Injuries From Marine Animals </a:t>
            </a:r>
            <a:r>
              <a:rPr lang="en-US" altLang="en-US" sz="2000" b="0" dirty="0"/>
              <a:t>(3 of 4)</a:t>
            </a:r>
          </a:p>
        </p:txBody>
      </p:sp>
      <p:sp>
        <p:nvSpPr>
          <p:cNvPr id="155651" name="Rectangle 3"/>
          <p:cNvSpPr>
            <a:spLocks noGrp="1" noChangeArrowheads="1"/>
          </p:cNvSpPr>
          <p:nvPr>
            <p:ph type="body" idx="1"/>
          </p:nvPr>
        </p:nvSpPr>
        <p:spPr/>
        <p:txBody>
          <a:bodyPr rIns="228600"/>
          <a:lstStyle/>
          <a:p>
            <a:pPr>
              <a:spcBef>
                <a:spcPct val="35000"/>
              </a:spcBef>
            </a:pPr>
            <a:r>
              <a:rPr lang="en-US" altLang="en-US" dirty="0"/>
              <a:t>Signs and symptoms</a:t>
            </a:r>
          </a:p>
          <a:p>
            <a:pPr lvl="1">
              <a:spcBef>
                <a:spcPct val="35000"/>
              </a:spcBef>
            </a:pPr>
            <a:r>
              <a:rPr lang="en-US" altLang="en-US" dirty="0"/>
              <a:t>Very painful, red lesions in light-skinned individuals</a:t>
            </a:r>
          </a:p>
          <a:p>
            <a:pPr lvl="1">
              <a:spcBef>
                <a:spcPct val="35000"/>
              </a:spcBef>
            </a:pPr>
            <a:r>
              <a:rPr lang="en-US" altLang="en-US" dirty="0"/>
              <a:t>Headache</a:t>
            </a:r>
          </a:p>
          <a:p>
            <a:pPr lvl="1">
              <a:spcBef>
                <a:spcPct val="35000"/>
              </a:spcBef>
            </a:pPr>
            <a:r>
              <a:rPr lang="en-US" altLang="en-US" dirty="0"/>
              <a:t>Dizziness</a:t>
            </a:r>
          </a:p>
          <a:p>
            <a:pPr lvl="1">
              <a:spcBef>
                <a:spcPct val="35000"/>
              </a:spcBef>
            </a:pPr>
            <a:r>
              <a:rPr lang="en-US" altLang="en-US" dirty="0"/>
              <a:t>Muscle cramps</a:t>
            </a:r>
          </a:p>
          <a:p>
            <a:pPr lvl="1">
              <a:spcBef>
                <a:spcPct val="35000"/>
              </a:spcBef>
            </a:pPr>
            <a:r>
              <a:rPr lang="en-US" altLang="en-US" dirty="0"/>
              <a:t>Fainting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nSpc>
                <a:spcPct val="85000"/>
              </a:lnSpc>
            </a:pPr>
            <a:r>
              <a:rPr lang="en-US" altLang="en-US" dirty="0"/>
              <a:t>Injuries From Marine Animals </a:t>
            </a:r>
            <a:r>
              <a:rPr lang="en-US" altLang="en-US" sz="2000" b="0" dirty="0"/>
              <a:t>(4 of 4)</a:t>
            </a:r>
          </a:p>
        </p:txBody>
      </p:sp>
      <p:sp>
        <p:nvSpPr>
          <p:cNvPr id="159747" name="Rectangle 3"/>
          <p:cNvSpPr>
            <a:spLocks noGrp="1" noChangeArrowheads="1"/>
          </p:cNvSpPr>
          <p:nvPr>
            <p:ph type="body" idx="1"/>
          </p:nvPr>
        </p:nvSpPr>
        <p:spPr/>
        <p:txBody>
          <a:bodyPr rIns="228600"/>
          <a:lstStyle/>
          <a:p>
            <a:pPr>
              <a:spcBef>
                <a:spcPct val="35000"/>
              </a:spcBef>
              <a:defRPr/>
            </a:pPr>
            <a:r>
              <a:rPr lang="en-US" altLang="en-US" dirty="0">
                <a:cs typeface="+mn-cs"/>
              </a:rPr>
              <a:t>Emergency treatment</a:t>
            </a:r>
          </a:p>
          <a:p>
            <a:pPr lvl="1">
              <a:spcBef>
                <a:spcPct val="35000"/>
              </a:spcBef>
              <a:defRPr/>
            </a:pPr>
            <a:r>
              <a:rPr lang="en-US" altLang="en-US" dirty="0"/>
              <a:t>Limit further discharge of nematocysts by avoiding fresh water, wet sand, showers, or careless manipulation of the tentacles. </a:t>
            </a:r>
          </a:p>
          <a:p>
            <a:pPr lvl="1">
              <a:spcBef>
                <a:spcPct val="35000"/>
              </a:spcBef>
              <a:defRPr/>
            </a:pPr>
            <a:r>
              <a:rPr lang="en-US" altLang="en-US" dirty="0"/>
              <a:t>Keep the patient calm. </a:t>
            </a:r>
          </a:p>
          <a:p>
            <a:pPr lvl="1">
              <a:spcBef>
                <a:spcPct val="35000"/>
              </a:spcBef>
              <a:defRPr/>
            </a:pPr>
            <a:r>
              <a:rPr lang="en-US" altLang="en-US" dirty="0"/>
              <a:t>Reduce motion of the affected extremity.</a:t>
            </a:r>
          </a:p>
          <a:p>
            <a:pPr lvl="1">
              <a:spcBef>
                <a:spcPct val="35000"/>
              </a:spcBef>
              <a:defRPr/>
            </a:pPr>
            <a:r>
              <a:rPr lang="en-US" altLang="en-US" dirty="0"/>
              <a:t>Remove the remaining tentacles by scraping them off with the edge of a sharp, stiff object.</a:t>
            </a:r>
          </a:p>
          <a:p>
            <a:pPr lvl="1">
              <a:spcBef>
                <a:spcPct val="35000"/>
              </a:spcBef>
              <a:defRPr/>
            </a:pPr>
            <a:r>
              <a:rPr lang="en-US" altLang="en-US" dirty="0"/>
              <a:t>Provide transport to the emergency department.</a:t>
            </a:r>
          </a:p>
          <a:p>
            <a:pPr marL="457200" lvl="1" indent="0">
              <a:spcBef>
                <a:spcPct val="35000"/>
              </a:spcBef>
              <a:buFontTx/>
              <a:buNone/>
              <a:defRPr/>
            </a:pPr>
            <a:r>
              <a:rPr lang="en-US"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nSpc>
                <a:spcPct val="85000"/>
              </a:lnSpc>
            </a:pPr>
            <a:r>
              <a:rPr lang="en-US" altLang="en-US" dirty="0"/>
              <a:t>Review</a:t>
            </a:r>
          </a:p>
        </p:txBody>
      </p:sp>
      <p:sp>
        <p:nvSpPr>
          <p:cNvPr id="157699"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When a person is exposed to cold temperatures and strong winds for an extended period of time, he or she will lose heat mostly by:</a:t>
            </a:r>
          </a:p>
          <a:p>
            <a:pPr marL="1016000" lvl="1" indent="-444500">
              <a:spcBef>
                <a:spcPct val="35000"/>
              </a:spcBef>
              <a:buFontTx/>
              <a:buAutoNum type="alphaUcPeriod"/>
            </a:pPr>
            <a:r>
              <a:rPr lang="en-US" altLang="en-US" dirty="0"/>
              <a:t>radiation.</a:t>
            </a:r>
          </a:p>
          <a:p>
            <a:pPr marL="1016000" lvl="1" indent="-444500">
              <a:spcBef>
                <a:spcPct val="35000"/>
              </a:spcBef>
              <a:buFontTx/>
              <a:buAutoNum type="alphaUcPeriod"/>
            </a:pPr>
            <a:r>
              <a:rPr lang="en-US" altLang="en-US" dirty="0"/>
              <a:t>convection.</a:t>
            </a:r>
          </a:p>
          <a:p>
            <a:pPr marL="1016000" lvl="1" indent="-444500">
              <a:spcBef>
                <a:spcPct val="35000"/>
              </a:spcBef>
              <a:buFontTx/>
              <a:buAutoNum type="alphaUcPeriod"/>
            </a:pPr>
            <a:r>
              <a:rPr lang="en-US" altLang="en-US" dirty="0"/>
              <a:t>conduction.</a:t>
            </a:r>
          </a:p>
          <a:p>
            <a:pPr marL="1016000" lvl="1" indent="-444500">
              <a:spcBef>
                <a:spcPct val="35000"/>
              </a:spcBef>
              <a:buFontTx/>
              <a:buAutoNum type="alphaUcPeriod"/>
            </a:pPr>
            <a:r>
              <a:rPr lang="en-US" altLang="en-US" dirty="0"/>
              <a:t>evaporation.</a:t>
            </a: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nSpc>
                <a:spcPct val="85000"/>
              </a:lnSpc>
            </a:pPr>
            <a:r>
              <a:rPr lang="en-US" altLang="en-US" dirty="0"/>
              <a:t>Review</a:t>
            </a:r>
          </a:p>
        </p:txBody>
      </p:sp>
      <p:sp>
        <p:nvSpPr>
          <p:cNvPr id="15872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Convection occurs when heat is transferred to circulating air, as when cool air moves across the body surface. A person wearing lightweight clothing and standing outside in cold, windy weather is losing heat to the environment mostly by convection.</a:t>
            </a: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59747"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When a person is exposed to cold temperatures and strong winds for an extended period of time, he or she will lose heat mostly by:</a:t>
            </a:r>
          </a:p>
          <a:p>
            <a:pPr marL="1016000" lvl="1" indent="-444500">
              <a:spcBef>
                <a:spcPct val="35000"/>
              </a:spcBef>
              <a:buFontTx/>
              <a:buAutoNum type="alphaUcPeriod"/>
            </a:pPr>
            <a:r>
              <a:rPr lang="en-US" altLang="en-US" dirty="0"/>
              <a:t>radiation.</a:t>
            </a:r>
            <a:br>
              <a:rPr lang="en-US" altLang="en-US" dirty="0"/>
            </a:br>
            <a:r>
              <a:rPr lang="en-US" altLang="en-US" b="1" dirty="0"/>
              <a:t>Rationale: </a:t>
            </a:r>
            <a:r>
              <a:rPr lang="en-US" altLang="en-US" dirty="0">
                <a:solidFill>
                  <a:srgbClr val="F37021"/>
                </a:solidFill>
              </a:rPr>
              <a:t>Radiation is the transfer of heat by radiant energy.</a:t>
            </a:r>
          </a:p>
          <a:p>
            <a:pPr marL="1016000" lvl="1" indent="-444500">
              <a:spcBef>
                <a:spcPct val="35000"/>
              </a:spcBef>
              <a:buFontTx/>
              <a:buAutoNum type="alphaUcPeriod"/>
            </a:pPr>
            <a:r>
              <a:rPr lang="en-US" altLang="en-US" dirty="0"/>
              <a:t>convection.</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conduction.</a:t>
            </a:r>
            <a:br>
              <a:rPr lang="en-US" altLang="en-US" dirty="0"/>
            </a:br>
            <a:r>
              <a:rPr lang="en-US" altLang="en-US" b="1" dirty="0"/>
              <a:t>Rationale: </a:t>
            </a:r>
            <a:r>
              <a:rPr lang="en-US" altLang="en-US" dirty="0">
                <a:solidFill>
                  <a:srgbClr val="F37021"/>
                </a:solidFill>
              </a:rPr>
              <a:t>Conduction is the direct transfer of heat by contact.</a:t>
            </a:r>
          </a:p>
          <a:p>
            <a:pPr marL="1016000" lvl="1" indent="-444500">
              <a:spcBef>
                <a:spcPct val="35000"/>
              </a:spcBef>
              <a:buFontTx/>
              <a:buAutoNum type="alphaUcPeriod" startAt="3"/>
            </a:pPr>
            <a:r>
              <a:rPr lang="en-US" altLang="en-US" dirty="0"/>
              <a:t>evaporation.</a:t>
            </a:r>
            <a:br>
              <a:rPr lang="en-US" altLang="en-US" dirty="0"/>
            </a:br>
            <a:r>
              <a:rPr lang="en-US" altLang="en-US" b="1" dirty="0"/>
              <a:t>Rationale: </a:t>
            </a:r>
            <a:r>
              <a:rPr lang="en-US" altLang="en-US" dirty="0">
                <a:solidFill>
                  <a:srgbClr val="F37021"/>
                </a:solidFill>
              </a:rPr>
              <a:t>Body moisture evaporates and cools the body.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nSpc>
                <a:spcPct val="85000"/>
              </a:lnSpc>
            </a:pPr>
            <a:r>
              <a:rPr lang="en-US" altLang="en-US" dirty="0"/>
              <a:t>Hypothermia </a:t>
            </a:r>
            <a:r>
              <a:rPr lang="en-US" altLang="en-US" sz="2000" b="0" dirty="0"/>
              <a:t>(1 of 7)</a:t>
            </a:r>
          </a:p>
        </p:txBody>
      </p:sp>
      <p:sp>
        <p:nvSpPr>
          <p:cNvPr id="18435" name="Rectangle 3"/>
          <p:cNvSpPr>
            <a:spLocks noGrp="1" noChangeArrowheads="1"/>
          </p:cNvSpPr>
          <p:nvPr>
            <p:ph type="body" idx="1"/>
          </p:nvPr>
        </p:nvSpPr>
        <p:spPr/>
        <p:txBody>
          <a:bodyPr rIns="228600"/>
          <a:lstStyle/>
          <a:p>
            <a:pPr>
              <a:spcBef>
                <a:spcPct val="35000"/>
              </a:spcBef>
            </a:pPr>
            <a:r>
              <a:rPr lang="en-US" altLang="en-US" dirty="0"/>
              <a:t>Core temperature falls below 95°F (35°C)</a:t>
            </a:r>
          </a:p>
          <a:p>
            <a:pPr>
              <a:spcBef>
                <a:spcPct val="35000"/>
              </a:spcBef>
            </a:pPr>
            <a:r>
              <a:rPr lang="en-US" altLang="en-US" dirty="0"/>
              <a:t>Body loses the ability to regulate its temperature and generate body heat.</a:t>
            </a:r>
          </a:p>
          <a:p>
            <a:pPr>
              <a:spcBef>
                <a:spcPct val="35000"/>
              </a:spcBef>
            </a:pPr>
            <a:r>
              <a:rPr lang="en-US" altLang="en-US" dirty="0"/>
              <a:t>Eventually, key organs such as the heart begin to slow down</a:t>
            </a:r>
            <a:r>
              <a:rPr lang="en-US" altLang="en-US" dirty="0">
                <a:solidFill>
                  <a:srgbClr val="000000"/>
                </a:solidFill>
              </a:rPr>
              <a:t>,</a:t>
            </a:r>
            <a:r>
              <a:rPr lang="en-US" altLang="en-US" dirty="0"/>
              <a:t> and mental status deteriorates.</a:t>
            </a:r>
          </a:p>
          <a:p>
            <a:pPr>
              <a:spcBef>
                <a:spcPct val="35000"/>
              </a:spcBef>
            </a:pPr>
            <a:r>
              <a:rPr lang="en-US" altLang="en-US" dirty="0"/>
              <a:t>Can lead to death </a:t>
            </a:r>
          </a:p>
        </p:txBody>
      </p:sp>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nSpc>
                <a:spcPct val="85000"/>
              </a:lnSpc>
            </a:pPr>
            <a:r>
              <a:rPr lang="en-US" altLang="en-US" dirty="0"/>
              <a:t>Review</a:t>
            </a:r>
          </a:p>
        </p:txBody>
      </p:sp>
      <p:sp>
        <p:nvSpPr>
          <p:cNvPr id="161795"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Shivering in the presence of hypothermia indicates that the:</a:t>
            </a:r>
          </a:p>
          <a:p>
            <a:pPr marL="1016000" lvl="1" indent="-444500">
              <a:spcBef>
                <a:spcPct val="35000"/>
              </a:spcBef>
              <a:buFontTx/>
              <a:buAutoNum type="alphaUcPeriod"/>
            </a:pPr>
            <a:r>
              <a:rPr lang="en-US" altLang="en-US" dirty="0"/>
              <a:t>musculoskeletal system is damaged.</a:t>
            </a:r>
          </a:p>
          <a:p>
            <a:pPr marL="1016000" lvl="1" indent="-444500">
              <a:spcBef>
                <a:spcPct val="35000"/>
              </a:spcBef>
              <a:buFontTx/>
              <a:buAutoNum type="alphaUcPeriod"/>
            </a:pPr>
            <a:r>
              <a:rPr lang="en-US" altLang="en-US" dirty="0"/>
              <a:t>nerve endings are damaged, causing loss of muscle control.</a:t>
            </a:r>
          </a:p>
          <a:p>
            <a:pPr marL="1016000" lvl="1" indent="-444500">
              <a:spcBef>
                <a:spcPct val="35000"/>
              </a:spcBef>
              <a:buFontTx/>
              <a:buAutoNum type="alphaUcPeriod"/>
            </a:pPr>
            <a:r>
              <a:rPr lang="en-US" altLang="en-US" dirty="0"/>
              <a:t>body is trying to generate more heat through muscular activity.</a:t>
            </a:r>
          </a:p>
          <a:p>
            <a:pPr marL="1016000" lvl="1" indent="-444500">
              <a:spcBef>
                <a:spcPct val="35000"/>
              </a:spcBef>
              <a:buFontTx/>
              <a:buAutoNum type="alphaUcPeriod"/>
            </a:pPr>
            <a:r>
              <a:rPr lang="en-US" altLang="en-US" dirty="0"/>
              <a:t>thermoregulatory system has failed and body temperature is falling.</a:t>
            </a: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nSpc>
                <a:spcPct val="85000"/>
              </a:lnSpc>
            </a:pPr>
            <a:r>
              <a:rPr lang="en-US" altLang="en-US" dirty="0"/>
              <a:t>Review</a:t>
            </a:r>
          </a:p>
        </p:txBody>
      </p:sp>
      <p:sp>
        <p:nvSpPr>
          <p:cNvPr id="16281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Shivering in the presence of hypothermia indicates that the body is trying to generate more heat (thermogenesis) through muscular activity. In early hypothermia, shivering is a voluntary attempt to produce heat; as hypothermia progresses, shivering becomes involuntary. </a:t>
            </a: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63843"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Shivering in the presence of hypothermia indicates that the:</a:t>
            </a:r>
          </a:p>
          <a:p>
            <a:pPr marL="1016000" lvl="1" indent="-444500">
              <a:spcBef>
                <a:spcPct val="35000"/>
              </a:spcBef>
              <a:buFontTx/>
              <a:buAutoNum type="alphaUcPeriod"/>
            </a:pPr>
            <a:r>
              <a:rPr lang="en-US" altLang="en-US" dirty="0"/>
              <a:t>musculoskeletal system is damaged.</a:t>
            </a:r>
            <a:br>
              <a:rPr lang="en-US" altLang="en-US" dirty="0"/>
            </a:br>
            <a:r>
              <a:rPr lang="en-US" altLang="en-US" b="1" dirty="0"/>
              <a:t>Rationale: </a:t>
            </a:r>
            <a:r>
              <a:rPr lang="en-US" altLang="en-US" dirty="0">
                <a:solidFill>
                  <a:srgbClr val="F37021"/>
                </a:solidFill>
              </a:rPr>
              <a:t>Hypothermia is not a physical injury.</a:t>
            </a:r>
          </a:p>
          <a:p>
            <a:pPr marL="1016000" lvl="1" indent="-444500">
              <a:spcBef>
                <a:spcPct val="35000"/>
              </a:spcBef>
              <a:buFontTx/>
              <a:buAutoNum type="alphaUcPeriod"/>
            </a:pPr>
            <a:r>
              <a:rPr lang="en-US" altLang="en-US" dirty="0"/>
              <a:t>nerve endings are damaged, causing loss of muscle control.</a:t>
            </a:r>
            <a:br>
              <a:rPr lang="en-US" altLang="en-US" dirty="0"/>
            </a:br>
            <a:r>
              <a:rPr lang="en-US" altLang="en-US" b="1" dirty="0"/>
              <a:t>Rationale: </a:t>
            </a:r>
            <a:r>
              <a:rPr lang="en-US" altLang="en-US" dirty="0">
                <a:solidFill>
                  <a:srgbClr val="F37021"/>
                </a:solidFill>
              </a:rPr>
              <a:t>Hypothermia is not a physical injury.</a:t>
            </a:r>
          </a:p>
          <a:p>
            <a:pPr marL="1016000" lvl="1" indent="-444500">
              <a:spcBef>
                <a:spcPct val="35000"/>
              </a:spcBef>
              <a:buFontTx/>
              <a:buAutoNum type="alphaUcPeriod" startAt="3"/>
            </a:pPr>
            <a:r>
              <a:rPr lang="en-US" altLang="en-US" dirty="0"/>
              <a:t>body is trying to generate more heat through muscular activity.</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thermoregulatory system has failed and body temperature is falling.</a:t>
            </a:r>
            <a:br>
              <a:rPr lang="en-US" altLang="en-US" dirty="0"/>
            </a:br>
            <a:r>
              <a:rPr lang="en-US" altLang="en-US" b="1" dirty="0"/>
              <a:t>Rationale: </a:t>
            </a:r>
            <a:r>
              <a:rPr lang="en-US" altLang="en-US" dirty="0">
                <a:solidFill>
                  <a:srgbClr val="F37021"/>
                </a:solidFill>
              </a:rPr>
              <a:t>The thermoregulatory system has not failed; it is producing heat and keeping the body warm.</a:t>
            </a: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a:lnSpc>
                <a:spcPct val="85000"/>
              </a:lnSpc>
            </a:pPr>
            <a:r>
              <a:rPr lang="en-US" altLang="en-US" dirty="0"/>
              <a:t>Review</a:t>
            </a:r>
          </a:p>
        </p:txBody>
      </p:sp>
      <p:sp>
        <p:nvSpPr>
          <p:cNvPr id="165891"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All of the following are examples of passive rewarming techniques, EXCEPT:</a:t>
            </a:r>
          </a:p>
          <a:p>
            <a:pPr marL="1016000" lvl="1" indent="-444500">
              <a:spcBef>
                <a:spcPct val="35000"/>
              </a:spcBef>
              <a:buFontTx/>
              <a:buAutoNum type="alphaUcPeriod"/>
            </a:pPr>
            <a:r>
              <a:rPr lang="en-US" altLang="en-US" dirty="0"/>
              <a:t>removing cold, wet clothing.</a:t>
            </a:r>
          </a:p>
          <a:p>
            <a:pPr marL="1016000" lvl="1" indent="-444500">
              <a:spcBef>
                <a:spcPct val="35000"/>
              </a:spcBef>
              <a:buFontTx/>
              <a:buAutoNum type="alphaUcPeriod"/>
            </a:pPr>
            <a:r>
              <a:rPr lang="en-US" altLang="en-US" dirty="0"/>
              <a:t>administering warm fluids by mouth.</a:t>
            </a:r>
          </a:p>
          <a:p>
            <a:pPr marL="1016000" lvl="1" indent="-444500">
              <a:spcBef>
                <a:spcPct val="35000"/>
              </a:spcBef>
              <a:buFontTx/>
              <a:buAutoNum type="alphaUcPeriod"/>
            </a:pPr>
            <a:r>
              <a:rPr lang="en-US" altLang="en-US" dirty="0"/>
              <a:t>turning up the heat inside the ambulance.</a:t>
            </a:r>
          </a:p>
          <a:p>
            <a:pPr marL="1016000" lvl="1" indent="-444500">
              <a:spcBef>
                <a:spcPct val="35000"/>
              </a:spcBef>
              <a:buFontTx/>
              <a:buAutoNum type="alphaUcPeriod"/>
            </a:pPr>
            <a:r>
              <a:rPr lang="en-US" altLang="en-US" dirty="0"/>
              <a:t>covering the patient with warm blankets.</a:t>
            </a: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nSpc>
                <a:spcPct val="85000"/>
              </a:lnSpc>
            </a:pPr>
            <a:r>
              <a:rPr lang="en-US" altLang="en-US" dirty="0"/>
              <a:t>Review</a:t>
            </a:r>
          </a:p>
        </p:txBody>
      </p:sp>
      <p:sp>
        <p:nvSpPr>
          <p:cNvPr id="166915"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Passive rewarming involves allowing the patient’s body temperature to rise gradually and naturally. Removing cold, wet clothing; turning up the heat in the ambulance; and covering the patient with warm blankets are examples of passive rewarming. Administering warmed fluids by mouth or intravenously is an example of active rewarming; this should be avoided in the uncontrolled prehospital setting.</a:t>
            </a: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nSpc>
                <a:spcPct val="85000"/>
              </a:lnSpc>
            </a:pPr>
            <a:r>
              <a:rPr lang="en-US" altLang="en-US" dirty="0"/>
              <a:t>Review</a:t>
            </a:r>
          </a:p>
        </p:txBody>
      </p:sp>
      <p:sp>
        <p:nvSpPr>
          <p:cNvPr id="167939"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All of the following are examples of passive rewarming techniques, EXCEPT:</a:t>
            </a:r>
          </a:p>
          <a:p>
            <a:pPr marL="1016000" lvl="1" indent="-444500">
              <a:spcBef>
                <a:spcPct val="35000"/>
              </a:spcBef>
              <a:buFontTx/>
              <a:buAutoNum type="alphaUcPeriod"/>
            </a:pPr>
            <a:r>
              <a:rPr lang="en-US" altLang="en-US" dirty="0"/>
              <a:t>removing cold, wet clothing.</a:t>
            </a:r>
            <a:br>
              <a:rPr lang="en-US" altLang="en-US" dirty="0"/>
            </a:br>
            <a:r>
              <a:rPr lang="en-US" altLang="en-US" b="1" dirty="0"/>
              <a:t>Rationale: </a:t>
            </a:r>
            <a:r>
              <a:rPr lang="en-US" altLang="en-US" dirty="0">
                <a:solidFill>
                  <a:srgbClr val="F37021"/>
                </a:solidFill>
              </a:rPr>
              <a:t>This is passive rewarming.</a:t>
            </a:r>
          </a:p>
          <a:p>
            <a:pPr marL="1016000" lvl="1" indent="-444500">
              <a:spcBef>
                <a:spcPct val="35000"/>
              </a:spcBef>
              <a:buFontTx/>
              <a:buAutoNum type="alphaUcPeriod"/>
            </a:pPr>
            <a:r>
              <a:rPr lang="en-US" altLang="en-US" dirty="0"/>
              <a:t>administering warm fluids by mouth.</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turning up the heat inside the ambulance.</a:t>
            </a:r>
            <a:br>
              <a:rPr lang="en-US" altLang="en-US" dirty="0"/>
            </a:br>
            <a:r>
              <a:rPr lang="en-US" altLang="en-US" b="1" dirty="0"/>
              <a:t>Rationale: </a:t>
            </a:r>
            <a:r>
              <a:rPr lang="en-US" altLang="en-US" dirty="0">
                <a:solidFill>
                  <a:srgbClr val="F37021"/>
                </a:solidFill>
              </a:rPr>
              <a:t>This is passive rewarming.</a:t>
            </a:r>
          </a:p>
          <a:p>
            <a:pPr marL="1016000" lvl="1" indent="-444500">
              <a:spcBef>
                <a:spcPct val="35000"/>
              </a:spcBef>
              <a:buFontTx/>
              <a:buAutoNum type="alphaUcPeriod"/>
            </a:pPr>
            <a:r>
              <a:rPr lang="en-US" altLang="en-US" dirty="0"/>
              <a:t>covering the patient with warm blankets.</a:t>
            </a:r>
            <a:br>
              <a:rPr lang="en-US" altLang="en-US" dirty="0"/>
            </a:br>
            <a:r>
              <a:rPr lang="en-US" altLang="en-US" b="1" dirty="0"/>
              <a:t>Rationale: </a:t>
            </a:r>
            <a:r>
              <a:rPr lang="en-US" altLang="en-US" dirty="0">
                <a:solidFill>
                  <a:srgbClr val="F37021"/>
                </a:solidFill>
              </a:rPr>
              <a:t>This is passive rewarming.</a:t>
            </a:r>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nSpc>
                <a:spcPct val="85000"/>
              </a:lnSpc>
            </a:pPr>
            <a:r>
              <a:rPr lang="en-US" altLang="en-US" dirty="0"/>
              <a:t>Review</a:t>
            </a:r>
          </a:p>
        </p:txBody>
      </p:sp>
      <p:sp>
        <p:nvSpPr>
          <p:cNvPr id="168963"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A woman has frostbite in both feet after walking several miles in a frozen field. Her feet are white, hard, and cold to the touch. Treatment at the scene should include:</a:t>
            </a:r>
          </a:p>
          <a:p>
            <a:pPr marL="1016000" lvl="1" indent="-444500">
              <a:spcBef>
                <a:spcPts val="840"/>
              </a:spcBef>
              <a:buFontTx/>
              <a:buAutoNum type="alphaUcPeriod"/>
            </a:pPr>
            <a:r>
              <a:rPr lang="en-US" altLang="en-US" dirty="0">
                <a:ea typeface="MS PGothic" charset="-128"/>
              </a:rPr>
              <a:t>rubbing her feet gently with your own warm hands. </a:t>
            </a:r>
          </a:p>
          <a:p>
            <a:pPr marL="1016000" lvl="1" indent="-444500">
              <a:spcBef>
                <a:spcPts val="840"/>
              </a:spcBef>
              <a:buFontTx/>
              <a:buAutoNum type="alphaUcPeriod"/>
            </a:pPr>
            <a:r>
              <a:rPr lang="en-US" altLang="en-US" dirty="0">
                <a:ea typeface="MS PGothic" charset="-128"/>
              </a:rPr>
              <a:t>trying to restore circulation by helping her to walk around. </a:t>
            </a:r>
          </a:p>
          <a:p>
            <a:pPr marL="1016000" lvl="1" indent="-444500">
              <a:spcBef>
                <a:spcPts val="840"/>
              </a:spcBef>
              <a:buFontTx/>
              <a:buAutoNum type="alphaUcPeriod"/>
            </a:pPr>
            <a:r>
              <a:rPr lang="en-US" altLang="en-US" dirty="0">
                <a:ea typeface="MS PGothic" charset="-128"/>
              </a:rPr>
              <a:t>removing her wet clothing and rubbing her feet briskly with a warm, wet cloth. </a:t>
            </a:r>
          </a:p>
          <a:p>
            <a:pPr marL="1016000" lvl="1" indent="-444500">
              <a:spcBef>
                <a:spcPts val="840"/>
              </a:spcBef>
              <a:buFontTx/>
              <a:buAutoNum type="alphaUcPeriod"/>
            </a:pPr>
            <a:r>
              <a:rPr lang="en-US" altLang="en-US" dirty="0">
                <a:ea typeface="MS PGothic" charset="-128"/>
              </a:rPr>
              <a:t>removing her wet clothing and covering her feet with dry, sterile dressings.</a:t>
            </a:r>
            <a:r>
              <a:rPr lang="en-US"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nSpc>
                <a:spcPct val="85000"/>
              </a:lnSpc>
            </a:pPr>
            <a:r>
              <a:rPr lang="en-US" altLang="en-US" dirty="0"/>
              <a:t>Review</a:t>
            </a:r>
          </a:p>
        </p:txBody>
      </p:sp>
      <p:sp>
        <p:nvSpPr>
          <p:cNvPr id="16998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When treating a patient with frostbite, you should remove any wet clothing and cover the injured area with dry, sterile dressings. Do not break any blisters, and do not apply heat to try to rewarm the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71011"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A woman has frostbite in both feet after walking several miles in a frozen field. Her feet are white, hard, and cold to the touch. Treatment at the scene should include:</a:t>
            </a:r>
          </a:p>
          <a:p>
            <a:pPr marL="1016000" lvl="1" indent="-444500">
              <a:spcBef>
                <a:spcPts val="840"/>
              </a:spcBef>
              <a:buFontTx/>
              <a:buAutoNum type="alphaUcPeriod"/>
            </a:pPr>
            <a:r>
              <a:rPr lang="en-US" altLang="en-US" dirty="0">
                <a:ea typeface="MS PGothic" charset="-128"/>
              </a:rPr>
              <a:t>rubbing her feet gently with your own warm hands.</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Do not rub or massage the frostbitten area.</a:t>
            </a:r>
          </a:p>
          <a:p>
            <a:pPr marL="1016000" lvl="1" indent="-444500">
              <a:spcBef>
                <a:spcPts val="840"/>
              </a:spcBef>
              <a:buFontTx/>
              <a:buAutoNum type="alphaUcPeriod"/>
            </a:pPr>
            <a:r>
              <a:rPr lang="en-US" altLang="en-US" dirty="0">
                <a:ea typeface="MS PGothic" charset="-128"/>
              </a:rPr>
              <a:t>trying to restore circulation by helping her to walk around. </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Do not allow the patient to stand or walk on a frostbitten foot.</a:t>
            </a:r>
          </a:p>
          <a:p>
            <a:pPr marL="1016000" lvl="1" indent="-444500">
              <a:spcBef>
                <a:spcPts val="840"/>
              </a:spcBef>
              <a:buFontTx/>
              <a:buNone/>
            </a:pPr>
            <a:r>
              <a:rPr lang="en-US" altLang="en-US" dirty="0">
                <a:ea typeface="MS PGothic" charset="-128"/>
              </a:rPr>
              <a:t>C.	removing her wet clothing and rubbing her feet briskly with a warm, wet cloth. </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Do not apply something warm or hot.</a:t>
            </a:r>
          </a:p>
          <a:p>
            <a:pPr marL="1016000" lvl="1" indent="-444500">
              <a:spcBef>
                <a:spcPts val="840"/>
              </a:spcBef>
              <a:buFontTx/>
              <a:buNone/>
            </a:pPr>
            <a:r>
              <a:rPr lang="en-US" altLang="en-US" dirty="0">
                <a:ea typeface="MS PGothic" charset="-128"/>
              </a:rPr>
              <a:t>D.	removing her wet clothing and covering her feet with dry, sterile dressings.</a:t>
            </a:r>
            <a:br>
              <a:rPr lang="en-US" altLang="en-US" dirty="0">
                <a:ea typeface="MS PGothic" charset="-128"/>
              </a:rPr>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nSpc>
                <a:spcPct val="85000"/>
              </a:lnSpc>
            </a:pPr>
            <a:r>
              <a:rPr lang="en-US" altLang="en-US" dirty="0"/>
              <a:t>Review</a:t>
            </a:r>
          </a:p>
        </p:txBody>
      </p:sp>
      <p:sp>
        <p:nvSpPr>
          <p:cNvPr id="173059"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A 30-year-old male, who has been playing softball all day in a hot environment, complains of weakness and nausea shortly after experiencing a syncopal episode. Appropriate treatment for this patient includes all of the following, EXCEPT:</a:t>
            </a:r>
          </a:p>
          <a:p>
            <a:pPr marL="1016000" lvl="1" indent="-444500">
              <a:spcBef>
                <a:spcPct val="35000"/>
              </a:spcBef>
              <a:buFontTx/>
              <a:buAutoNum type="alphaUcPeriod"/>
            </a:pPr>
            <a:r>
              <a:rPr lang="en-US" altLang="en-US" dirty="0"/>
              <a:t>giving a salt-containing solution by mouth.</a:t>
            </a:r>
          </a:p>
          <a:p>
            <a:pPr marL="1016000" lvl="1" indent="-444500">
              <a:spcBef>
                <a:spcPct val="35000"/>
              </a:spcBef>
              <a:buFontTx/>
              <a:buAutoNum type="alphaUcPeriod"/>
            </a:pPr>
            <a:r>
              <a:rPr lang="en-US" altLang="en-US" dirty="0"/>
              <a:t>moving him to a cooler environment at once. </a:t>
            </a:r>
          </a:p>
          <a:p>
            <a:pPr marL="1016000" lvl="1" indent="-444500">
              <a:spcBef>
                <a:spcPct val="35000"/>
              </a:spcBef>
              <a:buFontTx/>
              <a:buAutoNum type="alphaUcPeriod"/>
            </a:pPr>
            <a:r>
              <a:rPr lang="en-US" altLang="en-US" dirty="0"/>
              <a:t>administering oxygen via nonrebreathing mask.</a:t>
            </a:r>
          </a:p>
          <a:p>
            <a:pPr marL="1016000" lvl="1" indent="-444500">
              <a:spcBef>
                <a:spcPct val="35000"/>
              </a:spcBef>
              <a:buFontTx/>
              <a:buAutoNum type="alphaUcPeriod"/>
            </a:pPr>
            <a:r>
              <a:rPr lang="en-US" altLang="en-US" dirty="0"/>
              <a:t>placing him in a supine position and elevating his legs.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nSpc>
                <a:spcPct val="85000"/>
              </a:lnSpc>
            </a:pPr>
            <a:r>
              <a:rPr lang="en-US" altLang="en-US" dirty="0"/>
              <a:t>Hypothermia </a:t>
            </a:r>
            <a:r>
              <a:rPr lang="en-US" altLang="en-US" sz="2000" b="0" dirty="0"/>
              <a:t>(2 of 7)</a:t>
            </a:r>
          </a:p>
        </p:txBody>
      </p:sp>
      <p:sp>
        <p:nvSpPr>
          <p:cNvPr id="19459" name="Rectangle 3"/>
          <p:cNvSpPr>
            <a:spLocks noGrp="1" noChangeArrowheads="1"/>
          </p:cNvSpPr>
          <p:nvPr>
            <p:ph type="body" idx="1"/>
          </p:nvPr>
        </p:nvSpPr>
        <p:spPr/>
        <p:txBody>
          <a:bodyPr rIns="228600"/>
          <a:lstStyle/>
          <a:p>
            <a:pPr>
              <a:spcBef>
                <a:spcPct val="35000"/>
              </a:spcBef>
            </a:pPr>
            <a:r>
              <a:rPr lang="en-US" altLang="en-US" dirty="0"/>
              <a:t>Air temperature does not have to be below freezing for it to occur.</a:t>
            </a:r>
          </a:p>
          <a:p>
            <a:pPr lvl="1">
              <a:spcBef>
                <a:spcPct val="35000"/>
              </a:spcBef>
            </a:pPr>
            <a:r>
              <a:rPr lang="en-US" altLang="en-US" dirty="0"/>
              <a:t>Can develop quickly or gradually</a:t>
            </a:r>
          </a:p>
          <a:p>
            <a:pPr>
              <a:spcBef>
                <a:spcPct val="35000"/>
              </a:spcBef>
            </a:pPr>
            <a:r>
              <a:rPr lang="en-US" altLang="en-US" dirty="0"/>
              <a:t>People at risk:</a:t>
            </a:r>
          </a:p>
          <a:p>
            <a:pPr lvl="1">
              <a:spcBef>
                <a:spcPct val="35000"/>
              </a:spcBef>
            </a:pPr>
            <a:r>
              <a:rPr lang="en-US" altLang="en-US" dirty="0"/>
              <a:t>Homeless people and those whose homes lack heating</a:t>
            </a:r>
          </a:p>
          <a:p>
            <a:pPr lvl="1">
              <a:spcBef>
                <a:spcPct val="35000"/>
              </a:spcBef>
            </a:pPr>
            <a:r>
              <a:rPr lang="en-US" altLang="en-US" dirty="0"/>
              <a:t>Swimmers</a:t>
            </a:r>
          </a:p>
          <a:p>
            <a:pPr lvl="1">
              <a:spcBef>
                <a:spcPct val="35000"/>
              </a:spcBef>
            </a:pPr>
            <a:r>
              <a:rPr lang="en-US" altLang="en-US" dirty="0"/>
              <a:t>Geriatric, pediatric</a:t>
            </a:r>
            <a:r>
              <a:rPr lang="en-US" altLang="en-US" b="1" dirty="0"/>
              <a:t>, </a:t>
            </a:r>
            <a:r>
              <a:rPr lang="en-US" altLang="en-US" dirty="0"/>
              <a:t>and ill individuals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nSpc>
                <a:spcPct val="85000"/>
              </a:lnSpc>
            </a:pPr>
            <a:r>
              <a:rPr lang="en-US" altLang="en-US" dirty="0"/>
              <a:t>Review</a:t>
            </a:r>
          </a:p>
        </p:txBody>
      </p:sp>
      <p:sp>
        <p:nvSpPr>
          <p:cNvPr id="17408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Treatment for heat exhaustion begins by moving the patient to a cooler environment. Remove excess clothing, administer oxygen as needed, and place the patient supine. Elevating the patient’s legs may improve blood flow to the brain and prevent another syncopal episode. If the patient is not nauseated, give a salt-containing solution by mouth. Give nothing by mouth if the patient is nauseated; doing so increases the risks of vomiting and aspiration.</a:t>
            </a: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75107"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A 30-year-old male, who has been playing softball all day in a hot environment, complains of weakness and nausea shortly after experiencing a syncopal episode. Appropriate treatment for this patient includes all of the following, EXCEPT:</a:t>
            </a:r>
          </a:p>
          <a:p>
            <a:pPr marL="1016000" lvl="1" indent="-444500">
              <a:spcBef>
                <a:spcPts val="840"/>
              </a:spcBef>
              <a:buFontTx/>
              <a:buAutoNum type="alphaUcPeriod"/>
            </a:pPr>
            <a:r>
              <a:rPr lang="en-US" altLang="en-US" dirty="0"/>
              <a:t>giving a salt-containing solution by mouth.</a:t>
            </a:r>
            <a:br>
              <a:rPr lang="en-US" altLang="en-US" dirty="0"/>
            </a:br>
            <a:r>
              <a:rPr lang="en-US" altLang="en-US" b="1" dirty="0"/>
              <a:t>Rationale: </a:t>
            </a:r>
            <a:r>
              <a:rPr lang="en-US" altLang="en-US" dirty="0">
                <a:solidFill>
                  <a:srgbClr val="F37021"/>
                </a:solidFill>
              </a:rPr>
              <a:t>Correct answer</a:t>
            </a:r>
          </a:p>
          <a:p>
            <a:pPr marL="1016000" lvl="1" indent="-444500">
              <a:spcBef>
                <a:spcPts val="840"/>
              </a:spcBef>
              <a:buFontTx/>
              <a:buAutoNum type="alphaUcPeriod"/>
            </a:pPr>
            <a:r>
              <a:rPr lang="en-US" altLang="en-US" dirty="0"/>
              <a:t>moving him to a cooler environment at once. </a:t>
            </a:r>
            <a:br>
              <a:rPr lang="en-US" altLang="en-US" dirty="0"/>
            </a:br>
            <a:r>
              <a:rPr lang="en-US" altLang="en-US" b="1" dirty="0"/>
              <a:t>Rationale: </a:t>
            </a:r>
            <a:r>
              <a:rPr lang="en-US" altLang="en-US" dirty="0">
                <a:solidFill>
                  <a:srgbClr val="F37021"/>
                </a:solidFill>
              </a:rPr>
              <a:t>This is an appropriate treatment for heat exhaustion.</a:t>
            </a:r>
          </a:p>
          <a:p>
            <a:pPr marL="1016000" lvl="1" indent="-444500">
              <a:spcBef>
                <a:spcPts val="840"/>
              </a:spcBef>
              <a:buFontTx/>
              <a:buAutoNum type="alphaUcPeriod" startAt="3"/>
            </a:pPr>
            <a:r>
              <a:rPr lang="en-US" altLang="en-US" dirty="0"/>
              <a:t>administering oxygen via nonrebreathing mask.</a:t>
            </a:r>
            <a:br>
              <a:rPr lang="en-US" altLang="en-US" dirty="0"/>
            </a:br>
            <a:r>
              <a:rPr lang="en-US" altLang="en-US" b="1" dirty="0"/>
              <a:t>Rationale: </a:t>
            </a:r>
            <a:r>
              <a:rPr lang="en-US" altLang="en-US" dirty="0">
                <a:solidFill>
                  <a:srgbClr val="F37021"/>
                </a:solidFill>
              </a:rPr>
              <a:t>This is an appropriate treatment for heat exhaustion.</a:t>
            </a:r>
          </a:p>
          <a:p>
            <a:pPr marL="1016000" lvl="1" indent="-444500">
              <a:spcBef>
                <a:spcPts val="840"/>
              </a:spcBef>
              <a:buFontTx/>
              <a:buAutoNum type="alphaUcPeriod" startAt="3"/>
            </a:pPr>
            <a:r>
              <a:rPr lang="en-US" altLang="en-US" dirty="0"/>
              <a:t>placing him in a supine position and elevating his legs. </a:t>
            </a:r>
            <a:br>
              <a:rPr lang="en-US" altLang="en-US" dirty="0"/>
            </a:br>
            <a:r>
              <a:rPr lang="en-US" altLang="en-US" b="1" dirty="0"/>
              <a:t>Rationale: </a:t>
            </a:r>
            <a:r>
              <a:rPr lang="en-US" altLang="en-US" dirty="0">
                <a:solidFill>
                  <a:srgbClr val="F37021"/>
                </a:solidFill>
              </a:rPr>
              <a:t>This is an appropriate treatment for heat exhaustion.</a:t>
            </a: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nSpc>
                <a:spcPct val="85000"/>
              </a:lnSpc>
            </a:pPr>
            <a:r>
              <a:rPr lang="en-US" altLang="en-US" dirty="0"/>
              <a:t>Review</a:t>
            </a:r>
          </a:p>
        </p:txBody>
      </p:sp>
      <p:sp>
        <p:nvSpPr>
          <p:cNvPr id="177155"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You are assessing a 27-year-old woman with a heat-related emergency. Her skin is flushed, hot, and moist, and her level of consciousness is decreased. After moving her to a cool environment, managing her airway, and administering oxygen, you should: </a:t>
            </a:r>
          </a:p>
          <a:p>
            <a:pPr marL="1016000" lvl="1" indent="-444500">
              <a:spcBef>
                <a:spcPct val="35000"/>
              </a:spcBef>
              <a:buFontTx/>
              <a:buAutoNum type="alphaUcPeriod"/>
            </a:pPr>
            <a:r>
              <a:rPr lang="en-US" altLang="en-US" dirty="0"/>
              <a:t>give her ice water to drink.</a:t>
            </a:r>
          </a:p>
          <a:p>
            <a:pPr marL="1016000" lvl="1" indent="-444500">
              <a:spcBef>
                <a:spcPct val="35000"/>
              </a:spcBef>
              <a:buFontTx/>
              <a:buAutoNum type="alphaUcPeriod"/>
            </a:pPr>
            <a:r>
              <a:rPr lang="en-US" altLang="en-US" dirty="0"/>
              <a:t>place her in the recovery position. </a:t>
            </a:r>
          </a:p>
          <a:p>
            <a:pPr marL="1016000" lvl="1" indent="-444500">
              <a:spcBef>
                <a:spcPct val="35000"/>
              </a:spcBef>
              <a:buFontTx/>
              <a:buAutoNum type="alphaUcPeriod"/>
            </a:pPr>
            <a:r>
              <a:rPr lang="en-US" altLang="en-US" dirty="0"/>
              <a:t>cover her with wet sheets and fan her. </a:t>
            </a:r>
          </a:p>
          <a:p>
            <a:pPr marL="1016000" lvl="1" indent="-444500">
              <a:spcBef>
                <a:spcPct val="35000"/>
              </a:spcBef>
              <a:buFontTx/>
              <a:buAutoNum type="alphaUcPeriod"/>
            </a:pPr>
            <a:r>
              <a:rPr lang="en-US" altLang="en-US" dirty="0"/>
              <a:t>take her temperature with an axillary probe.</a:t>
            </a:r>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nSpc>
                <a:spcPct val="85000"/>
              </a:lnSpc>
            </a:pPr>
            <a:r>
              <a:rPr lang="en-US" altLang="en-US" dirty="0"/>
              <a:t>Review</a:t>
            </a:r>
          </a:p>
        </p:txBody>
      </p:sp>
      <p:sp>
        <p:nvSpPr>
          <p:cNvPr id="17817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This patient is experiencing heatstroke. After moving her to a cooler area, managing her airway, and administering oxygen, the single most important treatment for her involves rapid cooling. Turn on the AC in the back of the ambulance, cover her with a wet sheet, and begin fanning her. Consider applying chemical ice packs to her groin and axillae (follow local protocols). Untreated heatstroke almost always results in death due to brain damage. </a:t>
            </a:r>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79203"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You are assessing a 27-year-old woman with a heat-related emergency. Her skin is flushed, hot, and moist; and her level of consciousness is decreased. After moving her to a cool environment, managing her airway, and administering oxygen, you should: </a:t>
            </a:r>
          </a:p>
          <a:p>
            <a:pPr marL="1016000" lvl="1" indent="-444500">
              <a:spcBef>
                <a:spcPct val="35000"/>
              </a:spcBef>
              <a:buFontTx/>
              <a:buAutoNum type="alphaUcPeriod"/>
            </a:pPr>
            <a:r>
              <a:rPr lang="en-US" altLang="en-US" dirty="0"/>
              <a:t>give her ice water to drink.</a:t>
            </a:r>
            <a:br>
              <a:rPr lang="en-US" altLang="en-US" dirty="0"/>
            </a:br>
            <a:r>
              <a:rPr lang="en-US" altLang="en-US" b="1" dirty="0"/>
              <a:t>Rationale: </a:t>
            </a:r>
            <a:r>
              <a:rPr lang="en-US" altLang="en-US" dirty="0">
                <a:solidFill>
                  <a:srgbClr val="F37021"/>
                </a:solidFill>
              </a:rPr>
              <a:t>Give the patient nothing by mouth</a:t>
            </a:r>
            <a:r>
              <a:rPr lang="en-US" altLang="en-US" dirty="0"/>
              <a:t>.</a:t>
            </a:r>
          </a:p>
          <a:p>
            <a:pPr marL="1016000" lvl="1" indent="-444500">
              <a:spcBef>
                <a:spcPct val="35000"/>
              </a:spcBef>
              <a:buFontTx/>
              <a:buAutoNum type="alphaUcPeriod"/>
            </a:pPr>
            <a:r>
              <a:rPr lang="en-US" altLang="en-US" dirty="0"/>
              <a:t>place her in the recovery position. </a:t>
            </a:r>
            <a:br>
              <a:rPr lang="en-US" altLang="en-US" dirty="0"/>
            </a:br>
            <a:r>
              <a:rPr lang="en-US" altLang="en-US" b="1" dirty="0"/>
              <a:t>Rationale: </a:t>
            </a:r>
            <a:r>
              <a:rPr lang="en-US" altLang="en-US" dirty="0">
                <a:solidFill>
                  <a:srgbClr val="F37021"/>
                </a:solidFill>
              </a:rPr>
              <a:t>Place the patient in the shock position.</a:t>
            </a:r>
          </a:p>
          <a:p>
            <a:pPr marL="1016000" lvl="1" indent="-444500">
              <a:spcBef>
                <a:spcPct val="35000"/>
              </a:spcBef>
              <a:buFontTx/>
              <a:buAutoNum type="alphaUcPeriod" startAt="3"/>
            </a:pPr>
            <a:r>
              <a:rPr lang="en-US" altLang="en-US" dirty="0"/>
              <a:t>cover her with wet sheets and fan her.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take her temperature with an axillary probe.</a:t>
            </a:r>
            <a:br>
              <a:rPr lang="en-US" altLang="en-US" dirty="0"/>
            </a:br>
            <a:r>
              <a:rPr lang="en-US" altLang="en-US" b="1" dirty="0"/>
              <a:t>Rationale: </a:t>
            </a:r>
            <a:r>
              <a:rPr lang="en-US" altLang="en-US" dirty="0">
                <a:solidFill>
                  <a:srgbClr val="F37021"/>
                </a:solidFill>
              </a:rPr>
              <a:t>The core temperatures are the most accurate.</a:t>
            </a:r>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nSpc>
                <a:spcPct val="85000"/>
              </a:lnSpc>
            </a:pPr>
            <a:r>
              <a:rPr lang="en-US" altLang="en-US" dirty="0"/>
              <a:t>Review</a:t>
            </a:r>
          </a:p>
        </p:txBody>
      </p:sp>
      <p:sp>
        <p:nvSpPr>
          <p:cNvPr id="181251"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It is important to remove a drowning victim from the water before laryngospasm relaxes because:</a:t>
            </a:r>
          </a:p>
          <a:p>
            <a:pPr marL="1016000" lvl="1" indent="-444500">
              <a:spcBef>
                <a:spcPct val="35000"/>
              </a:spcBef>
              <a:buFontTx/>
              <a:buAutoNum type="alphaUcPeriod"/>
            </a:pPr>
            <a:r>
              <a:rPr lang="en-US" altLang="en-US" dirty="0"/>
              <a:t>the patient will suffer less airway trauma.</a:t>
            </a:r>
          </a:p>
          <a:p>
            <a:pPr marL="1016000" lvl="1" indent="-444500">
              <a:spcBef>
                <a:spcPct val="35000"/>
              </a:spcBef>
              <a:buFontTx/>
              <a:buAutoNum type="alphaUcPeriod"/>
            </a:pPr>
            <a:r>
              <a:rPr lang="en-US" altLang="en-US" dirty="0"/>
              <a:t>the risk of severe hypothermia is lessened.</a:t>
            </a:r>
          </a:p>
          <a:p>
            <a:pPr marL="1016000" lvl="1" indent="-444500">
              <a:spcBef>
                <a:spcPct val="35000"/>
              </a:spcBef>
              <a:buFontTx/>
              <a:buAutoNum type="alphaUcPeriod"/>
            </a:pPr>
            <a:r>
              <a:rPr lang="en-US" altLang="en-US" dirty="0"/>
              <a:t>less water will have entered the patient’s lungs.</a:t>
            </a:r>
          </a:p>
          <a:p>
            <a:pPr marL="1016000" lvl="1" indent="-444500">
              <a:spcBef>
                <a:spcPct val="35000"/>
              </a:spcBef>
              <a:buFontTx/>
              <a:buAutoNum type="alphaUcPeriod"/>
            </a:pPr>
            <a:r>
              <a:rPr lang="en-US" altLang="en-US" dirty="0"/>
              <a:t>you can ventilate the patient with laryngospasm.</a:t>
            </a: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lnSpc>
                <a:spcPct val="85000"/>
              </a:lnSpc>
            </a:pPr>
            <a:r>
              <a:rPr lang="en-US" altLang="en-US" dirty="0"/>
              <a:t>Review</a:t>
            </a:r>
          </a:p>
        </p:txBody>
      </p:sp>
      <p:sp>
        <p:nvSpPr>
          <p:cNvPr id="182275"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Even small amounts of salt or fresh water will irritate the larynx, causing it to spasm (laryngospasm). This is the body’s protective mechanism. If the EMT can safely remove the patient from the water before the laryngospasm relaxes, the amount of water that enters the lungs will be minimized. It will also be easier to ventilate the patient.</a:t>
            </a:r>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83299"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It is important to remove a drowning victim from the water before laryngospasm relaxes because:</a:t>
            </a:r>
          </a:p>
          <a:p>
            <a:pPr marL="1016000" lvl="1" indent="-444500">
              <a:spcBef>
                <a:spcPct val="35000"/>
              </a:spcBef>
              <a:buFontTx/>
              <a:buAutoNum type="alphaUcPeriod"/>
            </a:pPr>
            <a:r>
              <a:rPr lang="en-US" altLang="en-US" dirty="0"/>
              <a:t>the patient will suffer less airway trauma.</a:t>
            </a:r>
            <a:br>
              <a:rPr lang="en-US" altLang="en-US" dirty="0"/>
            </a:br>
            <a:r>
              <a:rPr lang="en-US" altLang="en-US" b="1" dirty="0"/>
              <a:t>Rationale: </a:t>
            </a:r>
            <a:r>
              <a:rPr lang="en-US" altLang="en-US" dirty="0">
                <a:solidFill>
                  <a:srgbClr val="F37021"/>
                </a:solidFill>
              </a:rPr>
              <a:t>A laryngospasm is the closing of the vocal cords. This process will not cause trauma to the airway.</a:t>
            </a:r>
          </a:p>
          <a:p>
            <a:pPr marL="1016000" lvl="1" indent="-444500">
              <a:spcBef>
                <a:spcPct val="35000"/>
              </a:spcBef>
              <a:buFontTx/>
              <a:buAutoNum type="alphaUcPeriod"/>
            </a:pPr>
            <a:r>
              <a:rPr lang="en-US" altLang="en-US" dirty="0"/>
              <a:t>the risk of severe hypothermia is lessened.</a:t>
            </a:r>
            <a:br>
              <a:rPr lang="en-US" altLang="en-US" dirty="0"/>
            </a:br>
            <a:r>
              <a:rPr lang="en-US" altLang="en-US" b="1" dirty="0"/>
              <a:t>Rationale: </a:t>
            </a:r>
            <a:r>
              <a:rPr lang="en-US" altLang="en-US" dirty="0">
                <a:solidFill>
                  <a:srgbClr val="F37021"/>
                </a:solidFill>
              </a:rPr>
              <a:t>Submersion will produce hypothermia with or without the presence of a laryngospasm.</a:t>
            </a:r>
          </a:p>
          <a:p>
            <a:pPr marL="1016000" lvl="1" indent="-444500">
              <a:spcBef>
                <a:spcPct val="35000"/>
              </a:spcBef>
              <a:buFontTx/>
              <a:buAutoNum type="alphaUcPeriod" startAt="3"/>
            </a:pPr>
            <a:r>
              <a:rPr lang="en-US" altLang="en-US" dirty="0"/>
              <a:t>less water will have entered the patient’s lungs.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you can ventilate the patient with laryngospasm.</a:t>
            </a:r>
            <a:br>
              <a:rPr lang="en-US" altLang="en-US" dirty="0"/>
            </a:br>
            <a:r>
              <a:rPr lang="en-US" altLang="en-US" b="1" dirty="0"/>
              <a:t>Rationale: </a:t>
            </a:r>
            <a:r>
              <a:rPr lang="en-US" altLang="en-US" dirty="0">
                <a:solidFill>
                  <a:srgbClr val="F37021"/>
                </a:solidFill>
              </a:rPr>
              <a:t>A laryngospasm is an upper airway obstruction and you will not be able to ventilate until it relaxes.</a:t>
            </a:r>
          </a:p>
        </p:txBody>
      </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lnSpc>
                <a:spcPct val="85000"/>
              </a:lnSpc>
            </a:pPr>
            <a:r>
              <a:rPr lang="en-US" altLang="en-US" dirty="0"/>
              <a:t>Review</a:t>
            </a:r>
          </a:p>
        </p:txBody>
      </p:sp>
      <p:sp>
        <p:nvSpPr>
          <p:cNvPr id="185347"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A 13-year-old girl is found floating face down in a swimming pool. Witnesses tell you that the girl had been practicing diving. After you and your partner safely enter the water, you should:</a:t>
            </a:r>
          </a:p>
          <a:p>
            <a:pPr marL="1016000" lvl="1" indent="-444500">
              <a:spcBef>
                <a:spcPts val="840"/>
              </a:spcBef>
              <a:buFontTx/>
              <a:buAutoNum type="alphaUcPeriod"/>
            </a:pPr>
            <a:r>
              <a:rPr lang="en-US" altLang="en-US" dirty="0"/>
              <a:t>turn her head to the side and give five back slaps.</a:t>
            </a:r>
          </a:p>
          <a:p>
            <a:pPr marL="1016000" lvl="1" indent="-444500">
              <a:spcBef>
                <a:spcPts val="840"/>
              </a:spcBef>
              <a:buFontTx/>
              <a:buAutoNum type="alphaUcPeriod"/>
            </a:pPr>
            <a:r>
              <a:rPr lang="en-US" altLang="en-US" dirty="0"/>
              <a:t>turn her head to the side and begin rescue breathing.</a:t>
            </a:r>
          </a:p>
          <a:p>
            <a:pPr marL="1016000" lvl="1" indent="-444500">
              <a:spcBef>
                <a:spcPts val="840"/>
              </a:spcBef>
              <a:buFontTx/>
              <a:buAutoNum type="alphaUcPeriod"/>
            </a:pPr>
            <a:r>
              <a:rPr lang="en-US" altLang="en-US" dirty="0"/>
              <a:t>rotate her entire body as a unit and carefully remove her from the pool.</a:t>
            </a:r>
          </a:p>
          <a:p>
            <a:pPr marL="1016000" lvl="1" indent="-444500">
              <a:spcBef>
                <a:spcPts val="840"/>
              </a:spcBef>
              <a:buFontTx/>
              <a:buAutoNum type="alphaUcPeriod"/>
            </a:pPr>
            <a:r>
              <a:rPr lang="en-US" altLang="en-US" dirty="0"/>
              <a:t>rotate the entire upper half of her body as a unit, supporting her head and neck.</a:t>
            </a: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nSpc>
                <a:spcPct val="85000"/>
              </a:lnSpc>
            </a:pPr>
            <a:r>
              <a:rPr lang="en-US" altLang="en-US" dirty="0"/>
              <a:t>Review</a:t>
            </a:r>
          </a:p>
        </p:txBody>
      </p:sp>
      <p:sp>
        <p:nvSpPr>
          <p:cNvPr id="18637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When caring for a patient who is in the water and has possibly been injured, rotate the upper half of the body as a unit, supporting the head and neck, until the patient is face up. Open the airway with the jaw-thrust maneuver and begin artificial ventilation.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nSpc>
                <a:spcPct val="85000"/>
              </a:lnSpc>
            </a:pPr>
            <a:r>
              <a:rPr lang="en-US" altLang="en-US" dirty="0"/>
              <a:t>Hypothermia </a:t>
            </a:r>
            <a:r>
              <a:rPr lang="en-US" altLang="en-US" sz="2000" b="0" dirty="0"/>
              <a:t>(3 of 7)</a:t>
            </a:r>
          </a:p>
        </p:txBody>
      </p:sp>
      <p:sp>
        <p:nvSpPr>
          <p:cNvPr id="20483" name="Rectangle 3"/>
          <p:cNvSpPr>
            <a:spLocks noGrp="1" noChangeArrowheads="1"/>
          </p:cNvSpPr>
          <p:nvPr>
            <p:ph type="body" idx="1"/>
          </p:nvPr>
        </p:nvSpPr>
        <p:spPr/>
        <p:txBody>
          <a:bodyPr rIns="228600"/>
          <a:lstStyle/>
          <a:p>
            <a:pPr>
              <a:spcBef>
                <a:spcPct val="35000"/>
              </a:spcBef>
            </a:pPr>
            <a:r>
              <a:rPr lang="en-US" altLang="en-US" dirty="0"/>
              <a:t>Signs and symptoms become more severe as the core temperature falls.</a:t>
            </a:r>
          </a:p>
          <a:p>
            <a:pPr>
              <a:spcBef>
                <a:spcPct val="35000"/>
              </a:spcBef>
            </a:pPr>
            <a:r>
              <a:rPr lang="en-US" altLang="en-US" dirty="0"/>
              <a:t>Progresses through four stages</a:t>
            </a:r>
            <a:endParaRPr lang="en-US" altLang="en-US" b="1" dirty="0">
              <a:solidFill>
                <a:srgbClr val="FFFFFF"/>
              </a:solidFill>
            </a:endParaRPr>
          </a:p>
        </p:txBody>
      </p:sp>
      <p:pic>
        <p:nvPicPr>
          <p:cNvPr id="1026" name="Picture 2" descr="The table shows four columns and five rows. The column headers are mild, moderate, severe, and blank. The row entries are as follows: Row 1. Extent of hypothermia; 93.2 Degrees Fahrenheit (34 Degrees Celsius); 93.2 Degrees to 86 Degrees Fahrenheit (34 Degrees to 30 Degrees Celsius); less than 86 Degrees Fahrenheit (30 Degrees Celsius); Blank. Row 2. Core Temperature; 95 Degrees to 93 Degrees Fahrenheit. (35 Degrees to 33.9 Degrees Celsius); 92 Degrees to 89 Degrees Fahrenheit. (33.3 Degrees to 31.7 Degrees Celsius); 88 Degrees to 80 Degrees Fahrenheit. (31.1 Degrees to 26.7 Degrees Celsius); less than 80 Degrees Fahrenheit (less than 26.7 Degrees Celsius). Row 3. Signs and symptoms; Shivering, foot stamping; Loss of coordination, muscle stiffness; Coma; Apparent death. Row 4. Cardiorespiratory response; Constricted blood vessels, rapid breathing; Slowing respirations, slow pulse; Weak pulse, dysrhythmias, very slow respirations; Cardiac arrest. Row 5. Level of consciousness; Withdrawn; Confused, lethargic, sleepy; Unresponsive; Unresponsive.&#10;" title="A table is titled characteristics of systemic hypother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598" y="2506486"/>
            <a:ext cx="8115052" cy="3913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87395"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A 13-year-old girl is found floating face down in a swimming pool. Witnesses tell you that the girl had been practicing diving. After you and your partner safely enter the water, you should:</a:t>
            </a:r>
          </a:p>
          <a:p>
            <a:pPr marL="1016000" lvl="1" indent="-444500">
              <a:spcBef>
                <a:spcPct val="20000"/>
              </a:spcBef>
              <a:buFontTx/>
              <a:buAutoNum type="alphaUcPeriod"/>
            </a:pPr>
            <a:r>
              <a:rPr lang="en-US" altLang="en-US" dirty="0"/>
              <a:t>turn her head to the side and give five back slaps.</a:t>
            </a:r>
            <a:br>
              <a:rPr lang="en-US" altLang="en-US" dirty="0"/>
            </a:br>
            <a:r>
              <a:rPr lang="en-US" altLang="en-US" b="1" dirty="0"/>
              <a:t>Rationale: </a:t>
            </a:r>
            <a:r>
              <a:rPr lang="en-US" altLang="en-US" dirty="0">
                <a:solidFill>
                  <a:srgbClr val="F37021"/>
                </a:solidFill>
              </a:rPr>
              <a:t>You must consider a spinal injury.</a:t>
            </a:r>
          </a:p>
          <a:p>
            <a:pPr marL="1016000" lvl="1" indent="-444500">
              <a:spcBef>
                <a:spcPct val="20000"/>
              </a:spcBef>
              <a:buFontTx/>
              <a:buAutoNum type="alphaUcPeriod"/>
            </a:pPr>
            <a:r>
              <a:rPr lang="en-US" altLang="en-US" dirty="0"/>
              <a:t>turn her head to the side and begin rescue breathing.</a:t>
            </a:r>
            <a:br>
              <a:rPr lang="en-US" altLang="en-US" dirty="0"/>
            </a:br>
            <a:r>
              <a:rPr lang="en-US" altLang="en-US" b="1" dirty="0"/>
              <a:t>Rationale: </a:t>
            </a:r>
            <a:r>
              <a:rPr lang="en-US" altLang="en-US" dirty="0">
                <a:solidFill>
                  <a:srgbClr val="F37021"/>
                </a:solidFill>
              </a:rPr>
              <a:t>Manual stabilization must occur when treating patients with suspected neck injuries.</a:t>
            </a:r>
          </a:p>
          <a:p>
            <a:pPr marL="1016000" lvl="1" indent="-444500">
              <a:spcBef>
                <a:spcPct val="20000"/>
              </a:spcBef>
              <a:buFontTx/>
              <a:buAutoNum type="alphaUcPeriod" startAt="3"/>
            </a:pPr>
            <a:r>
              <a:rPr lang="en-US" altLang="en-US" dirty="0"/>
              <a:t>rotate her entire body as a unit and carefully remove her from the pool.</a:t>
            </a:r>
            <a:br>
              <a:rPr lang="en-US" altLang="en-US" dirty="0"/>
            </a:br>
            <a:r>
              <a:rPr lang="en-US" altLang="en-US" b="1" dirty="0"/>
              <a:t>Rationale: </a:t>
            </a:r>
            <a:r>
              <a:rPr lang="en-US" altLang="en-US" dirty="0">
                <a:solidFill>
                  <a:srgbClr val="F37021"/>
                </a:solidFill>
              </a:rPr>
              <a:t>While in the water and placing a patient in the supine position, a controlled rotation of the upper torso will automatically cause the proper rotation of the lower torso.</a:t>
            </a:r>
          </a:p>
          <a:p>
            <a:pPr marL="1016000" lvl="1" indent="-444500">
              <a:spcBef>
                <a:spcPct val="20000"/>
              </a:spcBef>
              <a:buFontTx/>
              <a:buAutoNum type="alphaUcPeriod" startAt="3"/>
            </a:pPr>
            <a:r>
              <a:rPr lang="en-US" altLang="en-US" dirty="0"/>
              <a:t>rotate the entire upper half of her body as a unit, supporting her head and neck.</a:t>
            </a:r>
            <a:br>
              <a:rPr lang="en-US" altLang="en-US" dirty="0"/>
            </a:br>
            <a:r>
              <a:rPr lang="en-US" altLang="en-US" b="1" dirty="0"/>
              <a:t>Rationale: </a:t>
            </a:r>
            <a:r>
              <a:rPr lang="en-US" altLang="en-US" dirty="0">
                <a:solidFill>
                  <a:srgbClr val="F37021"/>
                </a:solidFill>
              </a:rPr>
              <a:t>Correct answer</a:t>
            </a: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nSpc>
                <a:spcPct val="85000"/>
              </a:lnSpc>
            </a:pPr>
            <a:r>
              <a:rPr lang="en-US" altLang="en-US" dirty="0"/>
              <a:t>Review</a:t>
            </a:r>
          </a:p>
        </p:txBody>
      </p:sp>
      <p:sp>
        <p:nvSpPr>
          <p:cNvPr id="189443"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Shortly after ascending rapidly to the surface of the water while holding his breath, a 29-year-old diver begins coughing up pink, frothy sputum and complains of dyspnea and chest pain. You should suspect and treat this patient for:</a:t>
            </a:r>
          </a:p>
          <a:p>
            <a:pPr marL="1016000" lvl="1" indent="-444500">
              <a:lnSpc>
                <a:spcPct val="90000"/>
              </a:lnSpc>
              <a:spcBef>
                <a:spcPct val="35000"/>
              </a:spcBef>
              <a:buFontTx/>
              <a:buAutoNum type="alphaUcPeriod"/>
            </a:pPr>
            <a:r>
              <a:rPr lang="en-US" altLang="en-US" dirty="0"/>
              <a:t>an air embolism.</a:t>
            </a:r>
          </a:p>
          <a:p>
            <a:pPr marL="1016000" lvl="1" indent="-444500">
              <a:lnSpc>
                <a:spcPct val="90000"/>
              </a:lnSpc>
              <a:spcBef>
                <a:spcPct val="35000"/>
              </a:spcBef>
              <a:buFontTx/>
              <a:buAutoNum type="alphaUcPeriod"/>
            </a:pPr>
            <a:r>
              <a:rPr lang="en-US" altLang="en-US" dirty="0"/>
              <a:t>a pneumothorax.</a:t>
            </a:r>
          </a:p>
          <a:p>
            <a:pPr marL="1016000" lvl="1" indent="-444500">
              <a:lnSpc>
                <a:spcPct val="90000"/>
              </a:lnSpc>
              <a:spcBef>
                <a:spcPct val="35000"/>
              </a:spcBef>
              <a:buFontTx/>
              <a:buAutoNum type="alphaUcPeriod"/>
            </a:pPr>
            <a:r>
              <a:rPr lang="en-US" altLang="en-US" dirty="0"/>
              <a:t>pneumomediastinum.</a:t>
            </a:r>
          </a:p>
          <a:p>
            <a:pPr marL="1016000" lvl="1" indent="-444500">
              <a:lnSpc>
                <a:spcPct val="90000"/>
              </a:lnSpc>
              <a:spcBef>
                <a:spcPct val="35000"/>
              </a:spcBef>
              <a:buFontTx/>
              <a:buAutoNum type="alphaUcPeriod"/>
            </a:pPr>
            <a:r>
              <a:rPr lang="en-US" altLang="en-US" dirty="0"/>
              <a:t>decompression sickness.</a:t>
            </a:r>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nSpc>
                <a:spcPct val="85000"/>
              </a:lnSpc>
            </a:pPr>
            <a:r>
              <a:rPr lang="en-US" altLang="en-US" dirty="0"/>
              <a:t>Review</a:t>
            </a:r>
          </a:p>
        </p:txBody>
      </p:sp>
      <p:sp>
        <p:nvSpPr>
          <p:cNvPr id="19046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Signs of an air embolism, which present after a person rapidly ascends to the surface of the water while holding his or her breath, include skin mottling, pink froth at the mouth or nose, muscle or joint pain, dyspnea and/or chest pain, dizziness, nausea or vomiting, visual impairment, paralysis or coma, and even cardiac arrest.</a:t>
            </a:r>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91491"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Shortly after ascending rapidly to the surface of the water while holding his breath, a 29-year-old diver begins coughing up pink, frothy sputum and complains of dyspnea and chest pain. You should suspect and treat this patient for:</a:t>
            </a:r>
          </a:p>
          <a:p>
            <a:pPr marL="1016000" lvl="1" indent="-444500">
              <a:spcBef>
                <a:spcPct val="35000"/>
              </a:spcBef>
              <a:buFontTx/>
              <a:buAutoNum type="alphaUcPeriod"/>
            </a:pPr>
            <a:r>
              <a:rPr lang="en-US" altLang="en-US" dirty="0"/>
              <a:t>an air embolism.</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a pneumothorax.</a:t>
            </a:r>
            <a:br>
              <a:rPr lang="en-US" altLang="en-US" dirty="0"/>
            </a:br>
            <a:r>
              <a:rPr lang="en-US" altLang="en-US" b="1" dirty="0"/>
              <a:t>Rationale: </a:t>
            </a:r>
            <a:r>
              <a:rPr lang="en-US" altLang="en-US" dirty="0">
                <a:solidFill>
                  <a:srgbClr val="F37021"/>
                </a:solidFill>
              </a:rPr>
              <a:t>A pneumothorax is a rupture or perforation of the pleura, causing air to leak into the pleural sac.</a:t>
            </a:r>
          </a:p>
          <a:p>
            <a:pPr marL="1016000" lvl="1" indent="-444500">
              <a:lnSpc>
                <a:spcPct val="90000"/>
              </a:lnSpc>
              <a:spcBef>
                <a:spcPct val="20000"/>
              </a:spcBef>
              <a:buFontTx/>
              <a:buAutoNum type="alphaUcPeriod" startAt="3"/>
            </a:pPr>
            <a:r>
              <a:rPr lang="en-US" altLang="en-US" dirty="0"/>
              <a:t>pneumomediastinum.</a:t>
            </a:r>
            <a:br>
              <a:rPr lang="en-US" altLang="en-US" dirty="0"/>
            </a:br>
            <a:r>
              <a:rPr lang="en-US" altLang="en-US" b="1" dirty="0"/>
              <a:t>Rationale: </a:t>
            </a:r>
            <a:r>
              <a:rPr lang="en-US" altLang="en-US" dirty="0">
                <a:solidFill>
                  <a:srgbClr val="F37021"/>
                </a:solidFill>
              </a:rPr>
              <a:t>This is air found in the mediastinum, between the lungs. </a:t>
            </a:r>
          </a:p>
          <a:p>
            <a:pPr marL="1016000" lvl="1" indent="-444500">
              <a:lnSpc>
                <a:spcPct val="90000"/>
              </a:lnSpc>
              <a:spcBef>
                <a:spcPct val="20000"/>
              </a:spcBef>
              <a:buFontTx/>
              <a:buAutoNum type="alphaUcPeriod" startAt="3"/>
            </a:pPr>
            <a:r>
              <a:rPr lang="en-US" altLang="en-US" dirty="0"/>
              <a:t>decompression sickness.</a:t>
            </a:r>
            <a:br>
              <a:rPr lang="en-US" altLang="en-US" dirty="0"/>
            </a:br>
            <a:r>
              <a:rPr lang="en-US" altLang="en-US" b="1" dirty="0"/>
              <a:t>Rationale: </a:t>
            </a:r>
            <a:r>
              <a:rPr lang="en-US" altLang="en-US" dirty="0">
                <a:solidFill>
                  <a:srgbClr val="F37021"/>
                </a:solidFill>
              </a:rPr>
              <a:t>This is a condition marked by joint pain, nausea, loss of motion, and breathing difficulties.</a:t>
            </a:r>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nSpc>
                <a:spcPct val="85000"/>
              </a:lnSpc>
            </a:pPr>
            <a:r>
              <a:rPr lang="en-US" altLang="en-US" dirty="0"/>
              <a:t>Review</a:t>
            </a:r>
          </a:p>
        </p:txBody>
      </p:sp>
      <p:sp>
        <p:nvSpPr>
          <p:cNvPr id="193539" name="Rectangle 3"/>
          <p:cNvSpPr>
            <a:spLocks noGrp="1" noChangeArrowheads="1"/>
          </p:cNvSpPr>
          <p:nvPr>
            <p:ph type="body" idx="1"/>
          </p:nvPr>
        </p:nvSpPr>
        <p:spPr/>
        <p:txBody>
          <a:bodyPr rIns="228600"/>
          <a:lstStyle/>
          <a:p>
            <a:pPr marL="457200" indent="-457200">
              <a:spcBef>
                <a:spcPct val="35000"/>
              </a:spcBef>
              <a:buFontTx/>
              <a:buAutoNum type="arabicPeriod" startAt="10"/>
            </a:pPr>
            <a:r>
              <a:rPr lang="en-US" altLang="en-US" dirty="0"/>
              <a:t>Three ambulances respond to a golf course where a group of six golfers were struck by lighting. Two of the golfers are conscious and alert with superficial skin burns (Group 1). The next two golfers have minor fractures and appear confused (Group 2). The last two golfers are in cardiac arrest (Group 3). According to reverse triage, which group of golfers should be treated FIRST?</a:t>
            </a:r>
          </a:p>
          <a:p>
            <a:pPr marL="1016000" lvl="1" indent="-444500">
              <a:spcBef>
                <a:spcPct val="35000"/>
              </a:spcBef>
              <a:buFontTx/>
              <a:buAutoNum type="alphaUcPeriod"/>
            </a:pPr>
            <a:r>
              <a:rPr lang="en-US" altLang="en-US" dirty="0"/>
              <a:t>Group 1</a:t>
            </a:r>
          </a:p>
          <a:p>
            <a:pPr marL="1016000" lvl="1" indent="-444500">
              <a:spcBef>
                <a:spcPct val="35000"/>
              </a:spcBef>
              <a:buFontTx/>
              <a:buAutoNum type="alphaUcPeriod"/>
            </a:pPr>
            <a:r>
              <a:rPr lang="en-US" altLang="en-US" dirty="0"/>
              <a:t>Group 2</a:t>
            </a:r>
          </a:p>
          <a:p>
            <a:pPr marL="1016000" lvl="1" indent="-444500">
              <a:spcBef>
                <a:spcPct val="35000"/>
              </a:spcBef>
              <a:buFontTx/>
              <a:buAutoNum type="alphaUcPeriod"/>
            </a:pPr>
            <a:r>
              <a:rPr lang="en-US" altLang="en-US" dirty="0"/>
              <a:t>Group 3</a:t>
            </a:r>
          </a:p>
          <a:p>
            <a:pPr marL="1016000" lvl="1" indent="-444500">
              <a:spcBef>
                <a:spcPct val="35000"/>
              </a:spcBef>
              <a:buFontTx/>
              <a:buAutoNum type="alphaUcPeriod"/>
            </a:pPr>
            <a:r>
              <a:rPr lang="en-US" altLang="en-US" dirty="0"/>
              <a:t>Groups 1 and 2; Group 3 should be tagged as deceased.</a:t>
            </a: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lnSpc>
                <a:spcPct val="85000"/>
              </a:lnSpc>
            </a:pPr>
            <a:r>
              <a:rPr lang="en-US" altLang="en-US" dirty="0"/>
              <a:t>Review</a:t>
            </a:r>
          </a:p>
        </p:txBody>
      </p:sp>
      <p:sp>
        <p:nvSpPr>
          <p:cNvPr id="194563"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The process of triaging multiple patients who were struck by lightning differs from standard triage; it is called “reverse triage.” If the patients are alive at the scene, survival is likely. Delayed cardiac arrest following a lightning strike is uncommon. If the patients are in cardiac arrest, there is a good chance that they can be resuscitated with early, high-quality CPR and defibrillation. Therefore, Group 3 should be treated first.</a:t>
            </a:r>
          </a:p>
        </p:txBody>
      </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lnSpc>
                <a:spcPct val="85000"/>
              </a:lnSpc>
            </a:pPr>
            <a:r>
              <a:rPr lang="en-US" altLang="en-US" dirty="0"/>
              <a:t>Review </a:t>
            </a:r>
            <a:r>
              <a:rPr lang="en-US" altLang="en-US" sz="2000" b="0" dirty="0"/>
              <a:t>(1 of 2)</a:t>
            </a:r>
          </a:p>
        </p:txBody>
      </p:sp>
      <p:sp>
        <p:nvSpPr>
          <p:cNvPr id="195587" name="Rectangle 3"/>
          <p:cNvSpPr>
            <a:spLocks noGrp="1" noChangeArrowheads="1"/>
          </p:cNvSpPr>
          <p:nvPr>
            <p:ph type="body" idx="1"/>
          </p:nvPr>
        </p:nvSpPr>
        <p:spPr/>
        <p:txBody>
          <a:bodyPr rIns="228600"/>
          <a:lstStyle/>
          <a:p>
            <a:pPr marL="457200" indent="-457200">
              <a:spcBef>
                <a:spcPct val="35000"/>
              </a:spcBef>
              <a:buFontTx/>
              <a:buAutoNum type="arabicPeriod" startAt="10"/>
            </a:pPr>
            <a:r>
              <a:rPr lang="en-US" altLang="en-US" dirty="0"/>
              <a:t>Three ambulances respond to a golf course where a group of six golfers were struck by lighting. Two of the golfers are conscious and alert with superficial skin burns (Group 1). The next two golfers have minor fractures and appear confused (Group 2). The last two golfers are in cardiac arrest (Group 3). According to reverse triage, which group of golfers should be treated FIRST?</a:t>
            </a:r>
          </a:p>
          <a:p>
            <a:pPr marL="1016000" lvl="1" indent="-444500">
              <a:lnSpc>
                <a:spcPct val="90000"/>
              </a:lnSpc>
              <a:spcBef>
                <a:spcPct val="35000"/>
              </a:spcBef>
              <a:buFontTx/>
              <a:buAutoNum type="alphaUcPeriod"/>
            </a:pPr>
            <a:r>
              <a:rPr lang="en-US" altLang="en-US" sz="2100" dirty="0"/>
              <a:t>Group 1</a:t>
            </a:r>
            <a:br>
              <a:rPr lang="en-US" altLang="en-US" sz="2100" dirty="0"/>
            </a:br>
            <a:r>
              <a:rPr lang="en-US" altLang="en-US" sz="2100" b="1" dirty="0"/>
              <a:t>Rationale: </a:t>
            </a:r>
            <a:r>
              <a:rPr lang="en-US" altLang="en-US" sz="2100" dirty="0">
                <a:solidFill>
                  <a:srgbClr val="F37021"/>
                </a:solidFill>
              </a:rPr>
              <a:t>Delayed cardiac arrest following a lightning strike is uncommon. This group should not deteriorate.</a:t>
            </a:r>
          </a:p>
          <a:p>
            <a:pPr marL="1016000" lvl="1" indent="-444500">
              <a:lnSpc>
                <a:spcPct val="90000"/>
              </a:lnSpc>
              <a:spcBef>
                <a:spcPct val="35000"/>
              </a:spcBef>
              <a:buFontTx/>
              <a:buAutoNum type="alphaUcPeriod"/>
            </a:pPr>
            <a:r>
              <a:rPr lang="en-US" altLang="en-US" sz="2100" dirty="0"/>
              <a:t>Group 2</a:t>
            </a:r>
            <a:br>
              <a:rPr lang="en-US" altLang="en-US" sz="2100" dirty="0"/>
            </a:br>
            <a:r>
              <a:rPr lang="en-US" altLang="en-US" sz="2100" b="1" dirty="0"/>
              <a:t>Rationale: </a:t>
            </a:r>
            <a:r>
              <a:rPr lang="en-US" altLang="en-US" sz="2100" dirty="0">
                <a:solidFill>
                  <a:srgbClr val="F37021"/>
                </a:solidFill>
              </a:rPr>
              <a:t>Delayed cardiac arrest following a lightning strike is uncommon. This group should not deteriorate.</a:t>
            </a:r>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lnSpc>
                <a:spcPct val="85000"/>
              </a:lnSpc>
            </a:pPr>
            <a:r>
              <a:rPr lang="en-US" altLang="en-US" dirty="0"/>
              <a:t>Review </a:t>
            </a:r>
            <a:r>
              <a:rPr lang="en-US" altLang="en-US" sz="2000" b="0" dirty="0"/>
              <a:t>(2 of 2)</a:t>
            </a:r>
          </a:p>
        </p:txBody>
      </p:sp>
      <p:sp>
        <p:nvSpPr>
          <p:cNvPr id="196611" name="Rectangle 3"/>
          <p:cNvSpPr>
            <a:spLocks noGrp="1" noChangeArrowheads="1"/>
          </p:cNvSpPr>
          <p:nvPr>
            <p:ph type="body" idx="1"/>
          </p:nvPr>
        </p:nvSpPr>
        <p:spPr/>
        <p:txBody>
          <a:bodyPr rIns="228600"/>
          <a:lstStyle/>
          <a:p>
            <a:pPr marL="457200" indent="-457200">
              <a:spcBef>
                <a:spcPct val="35000"/>
              </a:spcBef>
              <a:buFontTx/>
              <a:buAutoNum type="arabicPeriod" startAt="10"/>
            </a:pPr>
            <a:r>
              <a:rPr lang="en-US" altLang="en-US" dirty="0"/>
              <a:t>Three ambulances respond to a golf course where a group of six golfers were struck by lighting. Two of the golfers are conscious and alert with superficial skin burns (Group 1). The next two golfers have minor fractures and appear confused (Group 2). The last two golfers are in cardiac arrest (Group 3). According to reverse triage, which group of golfers should be treated FIRST?</a:t>
            </a:r>
          </a:p>
          <a:p>
            <a:pPr marL="1016000" lvl="1" indent="-444500">
              <a:spcBef>
                <a:spcPct val="35000"/>
              </a:spcBef>
              <a:buFontTx/>
              <a:buAutoNum type="alphaUcPeriod" startAt="3"/>
            </a:pPr>
            <a:r>
              <a:rPr lang="en-US" altLang="en-US" sz="2100" dirty="0"/>
              <a:t>Group 3</a:t>
            </a:r>
            <a:br>
              <a:rPr lang="en-US" altLang="en-US" sz="2100" dirty="0"/>
            </a:br>
            <a:r>
              <a:rPr lang="en-US" altLang="en-US" sz="2100" b="1" dirty="0"/>
              <a:t>Rationale: </a:t>
            </a:r>
            <a:r>
              <a:rPr lang="en-US" altLang="en-US" sz="2100" dirty="0">
                <a:solidFill>
                  <a:srgbClr val="F37021"/>
                </a:solidFill>
              </a:rPr>
              <a:t>Correct answer</a:t>
            </a:r>
          </a:p>
          <a:p>
            <a:pPr marL="1016000" lvl="1" indent="-444500">
              <a:spcBef>
                <a:spcPct val="35000"/>
              </a:spcBef>
              <a:buFontTx/>
              <a:buAutoNum type="alphaUcPeriod" startAt="3"/>
            </a:pPr>
            <a:r>
              <a:rPr lang="en-US" altLang="en-US" sz="2100" dirty="0"/>
              <a:t>Groups 1 and 2; Group 3 should be tagged as deceased.</a:t>
            </a:r>
            <a:br>
              <a:rPr lang="en-US" altLang="en-US" sz="2100" dirty="0"/>
            </a:br>
            <a:r>
              <a:rPr lang="en-US" altLang="en-US" sz="2100" b="1" dirty="0"/>
              <a:t>Rationale: </a:t>
            </a:r>
            <a:r>
              <a:rPr lang="en-US" altLang="en-US" sz="2100" dirty="0">
                <a:solidFill>
                  <a:srgbClr val="F37021"/>
                </a:solidFill>
              </a:rPr>
              <a:t>Group 3 has a good chance of surviving with quality CPR and defibrillation.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nSpc>
                <a:spcPct val="85000"/>
              </a:lnSpc>
            </a:pPr>
            <a:r>
              <a:rPr lang="en-US" altLang="en-US" dirty="0"/>
              <a:t>Hypothermia </a:t>
            </a:r>
            <a:r>
              <a:rPr lang="en-US" altLang="en-US" sz="2000" b="0" dirty="0"/>
              <a:t>(4 of 7)</a:t>
            </a:r>
          </a:p>
        </p:txBody>
      </p:sp>
      <p:sp>
        <p:nvSpPr>
          <p:cNvPr id="21507" name="Rectangle 3"/>
          <p:cNvSpPr>
            <a:spLocks noGrp="1" noChangeArrowheads="1"/>
          </p:cNvSpPr>
          <p:nvPr>
            <p:ph type="body" idx="1"/>
          </p:nvPr>
        </p:nvSpPr>
        <p:spPr>
          <a:xfrm>
            <a:off x="6705600" y="1447800"/>
            <a:ext cx="5181600" cy="4800600"/>
          </a:xfrm>
        </p:spPr>
        <p:txBody>
          <a:bodyPr rIns="228600"/>
          <a:lstStyle/>
          <a:p>
            <a:pPr>
              <a:spcBef>
                <a:spcPct val="35000"/>
              </a:spcBef>
            </a:pPr>
            <a:r>
              <a:rPr lang="en-US" altLang="en-US" dirty="0"/>
              <a:t>Assess general temperature.</a:t>
            </a:r>
          </a:p>
          <a:p>
            <a:pPr lvl="1">
              <a:spcBef>
                <a:spcPct val="35000"/>
              </a:spcBef>
            </a:pPr>
            <a:r>
              <a:rPr lang="en-US" altLang="en-US" dirty="0"/>
              <a:t>Pull back your gloves and place the back of your hand on the patient’s abdomen.</a:t>
            </a:r>
          </a:p>
          <a:p>
            <a:pPr lvl="1">
              <a:spcBef>
                <a:spcPct val="35000"/>
              </a:spcBef>
            </a:pPr>
            <a:endParaRPr lang="en-US" altLang="en-US" sz="2200" dirty="0"/>
          </a:p>
        </p:txBody>
      </p:sp>
      <p:pic>
        <p:nvPicPr>
          <p:cNvPr id="2050" name="Picture 2" descr="A photo shows a paramedic attending to a patient with one of their gloves rolled up mid palm. The patient's shirt is pulled up to expose their stomac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 y="1489075"/>
            <a:ext cx="4914900" cy="315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8525" y="4614640"/>
            <a:ext cx="5616575" cy="923330"/>
          </a:xfrm>
          <a:prstGeom prst="rect">
            <a:avLst/>
          </a:prstGeom>
        </p:spPr>
        <p:txBody>
          <a:bodyPr wrap="square">
            <a:spAutoFit/>
          </a:bodyPr>
          <a:lstStyle/>
          <a:p>
            <a:r>
              <a:rPr lang="en-US" b="1" dirty="0"/>
              <a:t>FIGURE 33-1 </a:t>
            </a:r>
            <a:r>
              <a:rPr lang="en-US" dirty="0"/>
              <a:t>To assess a patient’s core body temperature,</a:t>
            </a:r>
          </a:p>
          <a:p>
            <a:r>
              <a:rPr lang="en-US" dirty="0"/>
              <a:t>pull back your glove and place the back of your hand on</a:t>
            </a:r>
          </a:p>
          <a:p>
            <a:r>
              <a:rPr lang="en-US" dirty="0"/>
              <a:t>the patient’s skin at the abdomen.</a:t>
            </a:r>
          </a:p>
        </p:txBody>
      </p:sp>
      <p:sp>
        <p:nvSpPr>
          <p:cNvPr id="3" name="Rectangle 2"/>
          <p:cNvSpPr/>
          <p:nvPr/>
        </p:nvSpPr>
        <p:spPr>
          <a:xfrm>
            <a:off x="898525" y="553213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nSpc>
                <a:spcPct val="85000"/>
              </a:lnSpc>
            </a:pPr>
            <a:r>
              <a:rPr lang="en-US" altLang="en-US" dirty="0"/>
              <a:t>Hypothermia </a:t>
            </a:r>
            <a:r>
              <a:rPr lang="en-US" altLang="en-US" sz="2000" b="0" dirty="0"/>
              <a:t>(5 of 7)</a:t>
            </a:r>
          </a:p>
        </p:txBody>
      </p:sp>
      <p:sp>
        <p:nvSpPr>
          <p:cNvPr id="22531" name="Rectangle 3"/>
          <p:cNvSpPr>
            <a:spLocks noGrp="1" noChangeArrowheads="1"/>
          </p:cNvSpPr>
          <p:nvPr>
            <p:ph idx="1"/>
          </p:nvPr>
        </p:nvSpPr>
        <p:spPr/>
        <p:txBody>
          <a:bodyPr rIns="228600"/>
          <a:lstStyle/>
          <a:p>
            <a:pPr>
              <a:spcBef>
                <a:spcPct val="35000"/>
              </a:spcBef>
            </a:pPr>
            <a:r>
              <a:rPr lang="en-US" altLang="en-US" dirty="0"/>
              <a:t>Mild hypothermia</a:t>
            </a:r>
          </a:p>
          <a:p>
            <a:pPr lvl="1">
              <a:spcBef>
                <a:spcPct val="35000"/>
              </a:spcBef>
            </a:pPr>
            <a:r>
              <a:rPr lang="en-US" altLang="en-US" dirty="0"/>
              <a:t>Occurs when the core temperature is greater</a:t>
            </a:r>
            <a:r>
              <a:rPr lang="en-US" altLang="en-US" dirty="0">
                <a:solidFill>
                  <a:srgbClr val="FF0000"/>
                </a:solidFill>
              </a:rPr>
              <a:t> </a:t>
            </a:r>
            <a:r>
              <a:rPr lang="en-US" altLang="en-US" dirty="0"/>
              <a:t>than 93.2</a:t>
            </a:r>
            <a:r>
              <a:rPr lang="en-US" dirty="0"/>
              <a:t>°</a:t>
            </a:r>
            <a:r>
              <a:rPr lang="en-US" altLang="en-US" dirty="0">
                <a:ea typeface="MS PGothic" charset="-128"/>
              </a:rPr>
              <a:t>F (34</a:t>
            </a:r>
            <a:r>
              <a:rPr lang="en-US" dirty="0"/>
              <a:t>°</a:t>
            </a:r>
            <a:r>
              <a:rPr lang="en-US" altLang="en-US" dirty="0">
                <a:ea typeface="MS PGothic" charset="-128"/>
              </a:rPr>
              <a:t>C) but less than 98</a:t>
            </a:r>
            <a:r>
              <a:rPr lang="en-US" dirty="0"/>
              <a:t>°</a:t>
            </a:r>
            <a:r>
              <a:rPr lang="en-US" altLang="en-US" dirty="0">
                <a:ea typeface="MS PGothic" charset="-128"/>
              </a:rPr>
              <a:t>F (36.7</a:t>
            </a:r>
            <a:r>
              <a:rPr lang="en-US" dirty="0"/>
              <a:t>°</a:t>
            </a:r>
            <a:r>
              <a:rPr lang="en-US" altLang="en-US" dirty="0">
                <a:ea typeface="MS PGothic" charset="-128"/>
              </a:rPr>
              <a:t>C).</a:t>
            </a:r>
          </a:p>
          <a:p>
            <a:pPr lvl="1">
              <a:spcBef>
                <a:spcPct val="35000"/>
              </a:spcBef>
            </a:pPr>
            <a:r>
              <a:rPr lang="en-US" altLang="en-US" dirty="0">
                <a:ea typeface="MS PGothic" charset="-128"/>
              </a:rPr>
              <a:t>Patient is usually alert and shivering.</a:t>
            </a:r>
          </a:p>
          <a:p>
            <a:pPr lvl="1">
              <a:spcBef>
                <a:spcPct val="35000"/>
              </a:spcBef>
            </a:pPr>
            <a:r>
              <a:rPr lang="en-US" altLang="en-US" dirty="0">
                <a:ea typeface="MS PGothic" charset="-128"/>
              </a:rPr>
              <a:t>Pulse rate and respirations are rapid.</a:t>
            </a:r>
          </a:p>
          <a:p>
            <a:pPr lvl="1">
              <a:spcBef>
                <a:spcPct val="35000"/>
              </a:spcBef>
            </a:pPr>
            <a:r>
              <a:rPr lang="en-US" altLang="en-US" dirty="0">
                <a:ea typeface="MS PGothic" charset="-128"/>
              </a:rPr>
              <a:t>Skin may appear red, pale, or cyanotic.</a:t>
            </a:r>
          </a:p>
          <a:p>
            <a:pPr lvl="1">
              <a:spcBef>
                <a:spcPct val="35000"/>
              </a:spcBef>
              <a:buFontTx/>
              <a:buNone/>
            </a:pPr>
            <a:endParaRPr lang="en-US" altLang="en-US" sz="2000" dirty="0">
              <a:ea typeface="MS PGothic"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nSpc>
                <a:spcPct val="85000"/>
              </a:lnSpc>
            </a:pPr>
            <a:r>
              <a:rPr lang="en-US" altLang="en-US" dirty="0"/>
              <a:t>National EMS Education Standard Competencies </a:t>
            </a:r>
            <a:r>
              <a:rPr lang="en-US" altLang="en-US" sz="2000" b="0" dirty="0"/>
              <a:t>(1 of 3)</a:t>
            </a:r>
          </a:p>
        </p:txBody>
      </p:sp>
      <p:sp>
        <p:nvSpPr>
          <p:cNvPr id="4099" name="Rectangle 3"/>
          <p:cNvSpPr>
            <a:spLocks noGrp="1" noChangeArrowheads="1"/>
          </p:cNvSpPr>
          <p:nvPr>
            <p:ph type="body" idx="1"/>
          </p:nvPr>
        </p:nvSpPr>
        <p:spPr/>
        <p:txBody>
          <a:bodyPr rIns="228600"/>
          <a:lstStyle/>
          <a:p>
            <a:pPr marL="0" indent="0">
              <a:buFontTx/>
              <a:buNone/>
            </a:pPr>
            <a:r>
              <a:rPr lang="en-US" altLang="en-US" b="1" dirty="0"/>
              <a:t>Trauma</a:t>
            </a:r>
          </a:p>
          <a:p>
            <a:pPr marL="0" indent="0">
              <a:spcBef>
                <a:spcPct val="35000"/>
              </a:spcBef>
              <a:buFontTx/>
              <a:buNone/>
            </a:pPr>
            <a:r>
              <a:rPr lang="en-US" altLang="en-US" dirty="0"/>
              <a:t>Applies fundamental knowledge to provide basic emergency care and transportation based on assessment findings for an acutely injured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85000"/>
              </a:lnSpc>
            </a:pPr>
            <a:r>
              <a:rPr lang="en-US" altLang="en-US" dirty="0"/>
              <a:t>Hypothermia </a:t>
            </a:r>
            <a:r>
              <a:rPr lang="en-US" altLang="en-US" sz="2000" b="0" dirty="0"/>
              <a:t>(6 of 7)</a:t>
            </a:r>
          </a:p>
        </p:txBody>
      </p:sp>
      <p:sp>
        <p:nvSpPr>
          <p:cNvPr id="23555" name="Rectangle 3"/>
          <p:cNvSpPr>
            <a:spLocks noGrp="1" noChangeArrowheads="1"/>
          </p:cNvSpPr>
          <p:nvPr>
            <p:ph type="body" idx="1"/>
          </p:nvPr>
        </p:nvSpPr>
        <p:spPr>
          <a:xfrm>
            <a:off x="898525" y="1470025"/>
            <a:ext cx="10160000" cy="4800600"/>
          </a:xfrm>
        </p:spPr>
        <p:txBody>
          <a:bodyPr rIns="228600"/>
          <a:lstStyle/>
          <a:p>
            <a:r>
              <a:rPr lang="en-US" dirty="0"/>
              <a:t>Moderate hypothermia exists when the core temperature is 86°F to 93.2°F (30°C to 34°C).</a:t>
            </a:r>
          </a:p>
          <a:p>
            <a:pPr lvl="1">
              <a:spcBef>
                <a:spcPct val="35000"/>
              </a:spcBef>
            </a:pPr>
            <a:r>
              <a:rPr lang="en-US" altLang="en-US" dirty="0">
                <a:ea typeface="MS PGothic" charset="-128"/>
              </a:rPr>
              <a:t>Shivering stops.</a:t>
            </a:r>
          </a:p>
          <a:p>
            <a:pPr lvl="1">
              <a:spcBef>
                <a:spcPct val="35000"/>
              </a:spcBef>
            </a:pPr>
            <a:r>
              <a:rPr lang="en-US" altLang="en-US" dirty="0">
                <a:ea typeface="MS PGothic" charset="-128"/>
              </a:rPr>
              <a:t>Muscular activity decreases.</a:t>
            </a:r>
            <a:endParaRPr lang="en-US" altLang="en-US" dirty="0"/>
          </a:p>
          <a:p>
            <a:r>
              <a:rPr lang="en-US" dirty="0"/>
              <a:t>Severe hypothermia occurs when the core temperature is less than 86°F (30°C).</a:t>
            </a:r>
          </a:p>
          <a:p>
            <a:pPr lvl="1">
              <a:spcBef>
                <a:spcPct val="35000"/>
              </a:spcBef>
            </a:pPr>
            <a:r>
              <a:rPr lang="en-US" altLang="en-US" dirty="0">
                <a:ea typeface="MS PGothic" charset="-128"/>
              </a:rPr>
              <a:t>The patient becomes lethargic and stops fighting.</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nSpc>
                <a:spcPct val="85000"/>
              </a:lnSpc>
            </a:pPr>
            <a:r>
              <a:rPr lang="en-US" altLang="en-US" dirty="0"/>
              <a:t>Hypothermia </a:t>
            </a:r>
            <a:r>
              <a:rPr lang="en-US" altLang="en-US" sz="2000" b="0" dirty="0"/>
              <a:t>(7 of 7)</a:t>
            </a:r>
          </a:p>
        </p:txBody>
      </p:sp>
      <p:sp>
        <p:nvSpPr>
          <p:cNvPr id="24579" name="Rectangle 3"/>
          <p:cNvSpPr>
            <a:spLocks noGrp="1" noChangeArrowheads="1"/>
          </p:cNvSpPr>
          <p:nvPr>
            <p:ph type="body" idx="1"/>
          </p:nvPr>
        </p:nvSpPr>
        <p:spPr>
          <a:xfrm>
            <a:off x="898525" y="1470025"/>
            <a:ext cx="10160000" cy="4800600"/>
          </a:xfrm>
        </p:spPr>
        <p:txBody>
          <a:bodyPr rIns="228600"/>
          <a:lstStyle/>
          <a:p>
            <a:pPr>
              <a:spcBef>
                <a:spcPct val="35000"/>
              </a:spcBef>
            </a:pPr>
            <a:r>
              <a:rPr lang="en-US" altLang="en-US" dirty="0"/>
              <a:t>If body temperature is 80°F or less </a:t>
            </a:r>
          </a:p>
          <a:p>
            <a:pPr lvl="1">
              <a:spcBef>
                <a:spcPct val="35000"/>
              </a:spcBef>
            </a:pPr>
            <a:r>
              <a:rPr lang="en-US" altLang="en-US" dirty="0"/>
              <a:t>Pulse becomes slower and weaker.</a:t>
            </a:r>
          </a:p>
          <a:p>
            <a:pPr lvl="1">
              <a:spcBef>
                <a:spcPct val="35000"/>
              </a:spcBef>
            </a:pPr>
            <a:r>
              <a:rPr lang="en-US" altLang="en-US" dirty="0"/>
              <a:t>Cardiac dysrhythmias may occur.</a:t>
            </a:r>
          </a:p>
          <a:p>
            <a:pPr lvl="1">
              <a:spcBef>
                <a:spcPct val="35000"/>
              </a:spcBef>
            </a:pPr>
            <a:r>
              <a:rPr lang="en-US" altLang="en-US" dirty="0"/>
              <a:t>Patient may appear dead (or in a coma).</a:t>
            </a:r>
          </a:p>
          <a:p>
            <a:pPr>
              <a:spcBef>
                <a:spcPct val="35000"/>
              </a:spcBef>
            </a:pPr>
            <a:r>
              <a:rPr lang="en-US" altLang="en-US" dirty="0"/>
              <a:t>Never assume a cold, pulseless patient is dead.</a:t>
            </a:r>
          </a:p>
          <a:p>
            <a:pPr lvl="1">
              <a:spcBef>
                <a:spcPct val="35000"/>
              </a:spcBef>
            </a:pPr>
            <a:endParaRPr lang="en-US" altLang="en-US" dirty="0"/>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nSpc>
                <a:spcPct val="85000"/>
              </a:lnSpc>
            </a:pPr>
            <a:r>
              <a:rPr lang="en-US" altLang="en-US" dirty="0"/>
              <a:t>Local Cold Injuries </a:t>
            </a:r>
            <a:r>
              <a:rPr lang="en-US" altLang="en-US" sz="2000" b="0" dirty="0"/>
              <a:t>(1 of 5)</a:t>
            </a:r>
          </a:p>
        </p:txBody>
      </p:sp>
      <p:sp>
        <p:nvSpPr>
          <p:cNvPr id="25603" name="Rectangle 3"/>
          <p:cNvSpPr>
            <a:spLocks noGrp="1" noChangeArrowheads="1"/>
          </p:cNvSpPr>
          <p:nvPr>
            <p:ph idx="1"/>
          </p:nvPr>
        </p:nvSpPr>
        <p:spPr/>
        <p:txBody>
          <a:bodyPr rIns="228600"/>
          <a:lstStyle/>
          <a:p>
            <a:pPr>
              <a:spcBef>
                <a:spcPct val="35000"/>
              </a:spcBef>
            </a:pPr>
            <a:r>
              <a:rPr lang="en-US" altLang="en-US" dirty="0"/>
              <a:t>Most injuries from cold are confined to exposed parts of the body.</a:t>
            </a:r>
          </a:p>
          <a:p>
            <a:pPr>
              <a:spcBef>
                <a:spcPct val="35000"/>
              </a:spcBef>
            </a:pPr>
            <a:r>
              <a:rPr lang="en-US" altLang="en-US" dirty="0"/>
              <a:t>Frostnip</a:t>
            </a:r>
          </a:p>
          <a:p>
            <a:pPr>
              <a:spcBef>
                <a:spcPct val="35000"/>
              </a:spcBef>
            </a:pPr>
            <a:r>
              <a:rPr lang="en-US" altLang="en-US" dirty="0"/>
              <a:t>Immersion foot (trench foot)</a:t>
            </a:r>
          </a:p>
          <a:p>
            <a:pPr>
              <a:spcBef>
                <a:spcPct val="35000"/>
              </a:spcBef>
            </a:pPr>
            <a:r>
              <a:rPr lang="en-US" altLang="en-US" dirty="0"/>
              <a:t>Frostbite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nSpc>
                <a:spcPct val="85000"/>
              </a:lnSpc>
            </a:pPr>
            <a:r>
              <a:rPr lang="en-US" altLang="en-US" dirty="0"/>
              <a:t>Local Cold Injuries </a:t>
            </a:r>
            <a:r>
              <a:rPr lang="en-US" altLang="en-US" sz="2000" b="0" dirty="0"/>
              <a:t>(2 of 5)</a:t>
            </a:r>
          </a:p>
        </p:txBody>
      </p:sp>
      <p:pic>
        <p:nvPicPr>
          <p:cNvPr id="3075" name="Picture 3" descr="Photo A shows swollen fingers. Photo B shows a person with a bruised nose. Photo C shows a foot with blisters and extreme cracks on the to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363663"/>
            <a:ext cx="6211888" cy="5387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23519" y="5677585"/>
            <a:ext cx="5577681" cy="646331"/>
          </a:xfrm>
          <a:prstGeom prst="rect">
            <a:avLst/>
          </a:prstGeom>
        </p:spPr>
        <p:txBody>
          <a:bodyPr wrap="square">
            <a:spAutoFit/>
          </a:bodyPr>
          <a:lstStyle/>
          <a:p>
            <a:r>
              <a:rPr lang="en-US" b="1" dirty="0"/>
              <a:t>FIGURE 33-2 </a:t>
            </a:r>
            <a:r>
              <a:rPr lang="en-US" dirty="0"/>
              <a:t>The (</a:t>
            </a:r>
            <a:r>
              <a:rPr lang="en-US" b="1" dirty="0"/>
              <a:t>A</a:t>
            </a:r>
            <a:r>
              <a:rPr lang="en-US" dirty="0"/>
              <a:t>) hands, (</a:t>
            </a:r>
            <a:r>
              <a:rPr lang="en-US" b="1" dirty="0"/>
              <a:t>B</a:t>
            </a:r>
            <a:r>
              <a:rPr lang="en-US" dirty="0"/>
              <a:t>) nose, and (</a:t>
            </a:r>
            <a:r>
              <a:rPr lang="en-US" b="1" dirty="0"/>
              <a:t>C</a:t>
            </a:r>
            <a:r>
              <a:rPr lang="en-US" dirty="0"/>
              <a:t>) feet are</a:t>
            </a:r>
          </a:p>
          <a:p>
            <a:r>
              <a:rPr lang="en-US" dirty="0"/>
              <a:t>particularly susceptible to frostbite.</a:t>
            </a:r>
          </a:p>
        </p:txBody>
      </p:sp>
      <p:sp>
        <p:nvSpPr>
          <p:cNvPr id="3" name="Rectangle 2"/>
          <p:cNvSpPr/>
          <p:nvPr/>
        </p:nvSpPr>
        <p:spPr>
          <a:xfrm>
            <a:off x="4023519" y="6306919"/>
            <a:ext cx="6096000" cy="246221"/>
          </a:xfrm>
          <a:prstGeom prst="rect">
            <a:avLst/>
          </a:prstGeom>
        </p:spPr>
        <p:txBody>
          <a:bodyPr>
            <a:spAutoFit/>
          </a:bodyPr>
          <a:lstStyle/>
          <a:p>
            <a:r>
              <a:rPr lang="en-US" sz="1000" b="1"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Courtesy of Neil </a:t>
            </a:r>
            <a:r>
              <a:rPr lang="en-US" sz="1000" dirty="0" err="1">
                <a:latin typeface="Arial" panose="020B0604020202020204" pitchFamily="34" charset="0"/>
                <a:cs typeface="Arial" panose="020B0604020202020204" pitchFamily="34" charset="0"/>
              </a:rPr>
              <a:t>Malcom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Winkelmann</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 Dr. P. </a:t>
            </a:r>
            <a:r>
              <a:rPr lang="en-US" sz="1000" dirty="0" err="1">
                <a:latin typeface="Arial" panose="020B0604020202020204" pitchFamily="34" charset="0"/>
                <a:cs typeface="Arial" panose="020B0604020202020204" pitchFamily="34" charset="0"/>
              </a:rPr>
              <a:t>Marazzi</a:t>
            </a:r>
            <a:r>
              <a:rPr lang="en-US" sz="1000" dirty="0">
                <a:latin typeface="Arial" panose="020B0604020202020204" pitchFamily="34" charset="0"/>
                <a:cs typeface="Arial" panose="020B0604020202020204" pitchFamily="34" charset="0"/>
              </a:rPr>
              <a:t>/Science Source; </a:t>
            </a:r>
            <a:r>
              <a:rPr lang="en-US" sz="1000" b="1" dirty="0">
                <a:latin typeface="Arial" panose="020B0604020202020204" pitchFamily="34" charset="0"/>
                <a:cs typeface="Arial" panose="020B0604020202020204" pitchFamily="34" charset="0"/>
              </a:rPr>
              <a:t>C: </a:t>
            </a:r>
            <a:r>
              <a:rPr lang="en-US" sz="1000" dirty="0">
                <a:latin typeface="Arial" panose="020B0604020202020204" pitchFamily="34" charset="0"/>
                <a:cs typeface="Arial" panose="020B0604020202020204" pitchFamily="34" charset="0"/>
              </a:rPr>
              <a:t>© Chuck Stewart, MD.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nSpc>
                <a:spcPct val="85000"/>
              </a:lnSpc>
            </a:pPr>
            <a:r>
              <a:rPr lang="en-US" altLang="en-US" dirty="0"/>
              <a:t>Local Cold Injuries </a:t>
            </a:r>
            <a:r>
              <a:rPr lang="en-US" altLang="en-US" sz="2000" b="0" dirty="0"/>
              <a:t>(3 of 5)</a:t>
            </a:r>
          </a:p>
        </p:txBody>
      </p:sp>
      <p:sp>
        <p:nvSpPr>
          <p:cNvPr id="27651" name="Rectangle 3"/>
          <p:cNvSpPr>
            <a:spLocks noGrp="1" noChangeArrowheads="1"/>
          </p:cNvSpPr>
          <p:nvPr>
            <p:ph type="body" idx="1"/>
          </p:nvPr>
        </p:nvSpPr>
        <p:spPr/>
        <p:txBody>
          <a:bodyPr rIns="228600"/>
          <a:lstStyle/>
          <a:p>
            <a:pPr>
              <a:spcBef>
                <a:spcPct val="35000"/>
              </a:spcBef>
            </a:pPr>
            <a:r>
              <a:rPr lang="en-US" altLang="en-US" dirty="0"/>
              <a:t>Important factors in determining the severity of a local cold injury</a:t>
            </a:r>
          </a:p>
          <a:p>
            <a:pPr lvl="1">
              <a:spcBef>
                <a:spcPct val="35000"/>
              </a:spcBef>
            </a:pPr>
            <a:r>
              <a:rPr lang="en-US" altLang="en-US" dirty="0"/>
              <a:t>Duration of the exposure</a:t>
            </a:r>
          </a:p>
          <a:p>
            <a:pPr lvl="1">
              <a:spcBef>
                <a:spcPct val="35000"/>
              </a:spcBef>
            </a:pPr>
            <a:r>
              <a:rPr lang="en-US" altLang="en-US" dirty="0"/>
              <a:t>Temperature to which the body part was exposed</a:t>
            </a:r>
          </a:p>
          <a:p>
            <a:pPr lvl="1">
              <a:spcBef>
                <a:spcPct val="35000"/>
              </a:spcBef>
            </a:pPr>
            <a:r>
              <a:rPr lang="en-US" altLang="en-US" dirty="0"/>
              <a:t>Wind velocity during exposure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nSpc>
                <a:spcPct val="85000"/>
              </a:lnSpc>
            </a:pPr>
            <a:r>
              <a:rPr lang="en-US" altLang="en-US" dirty="0"/>
              <a:t>Local Cold Injuries </a:t>
            </a:r>
            <a:r>
              <a:rPr lang="en-US" altLang="en-US" sz="2000" b="0" dirty="0"/>
              <a:t>(4 of 5)</a:t>
            </a:r>
          </a:p>
        </p:txBody>
      </p:sp>
      <p:sp>
        <p:nvSpPr>
          <p:cNvPr id="28675" name="Rectangle 3"/>
          <p:cNvSpPr>
            <a:spLocks noGrp="1" noChangeArrowheads="1"/>
          </p:cNvSpPr>
          <p:nvPr>
            <p:ph type="body" idx="1"/>
          </p:nvPr>
        </p:nvSpPr>
        <p:spPr/>
        <p:txBody>
          <a:bodyPr rIns="228600"/>
          <a:lstStyle/>
          <a:p>
            <a:pPr>
              <a:spcBef>
                <a:spcPct val="35000"/>
              </a:spcBef>
            </a:pPr>
            <a:r>
              <a:rPr lang="en-US" altLang="en-US" dirty="0"/>
              <a:t>Consider underlying factors.</a:t>
            </a:r>
          </a:p>
          <a:p>
            <a:pPr lvl="1">
              <a:spcBef>
                <a:spcPct val="35000"/>
              </a:spcBef>
            </a:pPr>
            <a:r>
              <a:rPr lang="en-US" altLang="en-US" dirty="0"/>
              <a:t>Exposure to wet conditions</a:t>
            </a:r>
          </a:p>
          <a:p>
            <a:pPr lvl="1">
              <a:spcBef>
                <a:spcPct val="35000"/>
              </a:spcBef>
            </a:pPr>
            <a:r>
              <a:rPr lang="en-US" altLang="en-US" dirty="0"/>
              <a:t>Inadequate insulation from cold or wind</a:t>
            </a:r>
          </a:p>
          <a:p>
            <a:pPr lvl="1">
              <a:spcBef>
                <a:spcPct val="35000"/>
              </a:spcBef>
            </a:pPr>
            <a:r>
              <a:rPr lang="en-US" altLang="en-US" dirty="0"/>
              <a:t>Restricted circulation from tight clothing or shoes or circulatory disease</a:t>
            </a:r>
          </a:p>
          <a:p>
            <a:pPr lvl="1">
              <a:spcBef>
                <a:spcPct val="35000"/>
              </a:spcBef>
            </a:pPr>
            <a:r>
              <a:rPr lang="en-US" altLang="en-US" dirty="0"/>
              <a:t>Fatigue</a:t>
            </a:r>
          </a:p>
          <a:p>
            <a:pPr lvl="1">
              <a:spcBef>
                <a:spcPct val="35000"/>
              </a:spcBef>
            </a:pPr>
            <a:r>
              <a:rPr lang="en-US" altLang="en-US" dirty="0"/>
              <a:t>Poor nutrition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nSpc>
                <a:spcPct val="85000"/>
              </a:lnSpc>
            </a:pPr>
            <a:r>
              <a:rPr lang="en-US" altLang="en-US" dirty="0"/>
              <a:t>Local Cold Injuries </a:t>
            </a:r>
            <a:r>
              <a:rPr lang="en-US" altLang="en-US" sz="2000" b="0" dirty="0"/>
              <a:t>(5 of 5)</a:t>
            </a:r>
          </a:p>
        </p:txBody>
      </p:sp>
      <p:sp>
        <p:nvSpPr>
          <p:cNvPr id="29699" name="Rectangle 3"/>
          <p:cNvSpPr>
            <a:spLocks noGrp="1" noChangeArrowheads="1"/>
          </p:cNvSpPr>
          <p:nvPr>
            <p:ph type="body" idx="1"/>
          </p:nvPr>
        </p:nvSpPr>
        <p:spPr/>
        <p:txBody>
          <a:bodyPr rIns="228600"/>
          <a:lstStyle/>
          <a:p>
            <a:pPr>
              <a:spcBef>
                <a:spcPct val="35000"/>
              </a:spcBef>
            </a:pPr>
            <a:r>
              <a:rPr lang="en-US" altLang="en-US" dirty="0"/>
              <a:t>Underlying factors (cont’d)</a:t>
            </a:r>
          </a:p>
          <a:p>
            <a:pPr lvl="1">
              <a:spcBef>
                <a:spcPct val="35000"/>
              </a:spcBef>
            </a:pPr>
            <a:r>
              <a:rPr lang="en-US" altLang="en-US" dirty="0"/>
              <a:t>Alcohol or drug abuse</a:t>
            </a:r>
          </a:p>
          <a:p>
            <a:pPr lvl="1">
              <a:spcBef>
                <a:spcPct val="35000"/>
              </a:spcBef>
            </a:pPr>
            <a:r>
              <a:rPr lang="en-US" altLang="en-US" dirty="0"/>
              <a:t>Hypothermia</a:t>
            </a:r>
          </a:p>
          <a:p>
            <a:pPr lvl="1">
              <a:spcBef>
                <a:spcPct val="35000"/>
              </a:spcBef>
            </a:pPr>
            <a:r>
              <a:rPr lang="en-US" altLang="en-US" dirty="0"/>
              <a:t>Diabetes</a:t>
            </a:r>
          </a:p>
          <a:p>
            <a:pPr lvl="1">
              <a:spcBef>
                <a:spcPct val="35000"/>
              </a:spcBef>
            </a:pPr>
            <a:r>
              <a:rPr lang="en-US" altLang="en-US" dirty="0"/>
              <a:t>Cardiovascular disease</a:t>
            </a:r>
          </a:p>
          <a:p>
            <a:pPr lvl="1">
              <a:spcBef>
                <a:spcPct val="35000"/>
              </a:spcBef>
            </a:pPr>
            <a:r>
              <a:rPr lang="en-US" altLang="en-US" dirty="0"/>
              <a:t>Age</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nSpc>
                <a:spcPct val="85000"/>
              </a:lnSpc>
            </a:pPr>
            <a:r>
              <a:rPr lang="en-US" altLang="en-US" dirty="0"/>
              <a:t>Frostnip and Immersion Foot </a:t>
            </a:r>
            <a:r>
              <a:rPr lang="en-US" altLang="en-US" sz="2000" b="0" dirty="0"/>
              <a:t>(1 of 3)</a:t>
            </a:r>
          </a:p>
        </p:txBody>
      </p:sp>
      <p:sp>
        <p:nvSpPr>
          <p:cNvPr id="30723" name="Rectangle 3"/>
          <p:cNvSpPr>
            <a:spLocks noGrp="1" noChangeArrowheads="1"/>
          </p:cNvSpPr>
          <p:nvPr>
            <p:ph type="body" idx="1"/>
          </p:nvPr>
        </p:nvSpPr>
        <p:spPr/>
        <p:txBody>
          <a:bodyPr rIns="228600"/>
          <a:lstStyle/>
          <a:p>
            <a:pPr>
              <a:spcBef>
                <a:spcPct val="35000"/>
              </a:spcBef>
            </a:pPr>
            <a:r>
              <a:rPr lang="en-US" altLang="en-US" dirty="0"/>
              <a:t>Frostnip</a:t>
            </a:r>
          </a:p>
          <a:p>
            <a:pPr lvl="1">
              <a:spcBef>
                <a:spcPct val="35000"/>
              </a:spcBef>
            </a:pPr>
            <a:r>
              <a:rPr lang="en-US" altLang="en-US" dirty="0"/>
              <a:t>After prolonged exposure to the cold, skin may freeze while deeper tissues are unaffected.</a:t>
            </a:r>
          </a:p>
          <a:p>
            <a:pPr lvl="1">
              <a:spcBef>
                <a:spcPct val="35000"/>
              </a:spcBef>
            </a:pPr>
            <a:r>
              <a:rPr lang="en-US" altLang="en-US" dirty="0"/>
              <a:t>Usually affects the ear, nose, and fingers</a:t>
            </a:r>
          </a:p>
          <a:p>
            <a:pPr lvl="1">
              <a:spcBef>
                <a:spcPct val="35000"/>
              </a:spcBef>
            </a:pPr>
            <a:r>
              <a:rPr lang="en-US" altLang="en-US" dirty="0"/>
              <a:t>Usually not painful, so the patient often is unaware that a cold injury has occurred.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nSpc>
                <a:spcPct val="85000"/>
              </a:lnSpc>
            </a:pPr>
            <a:r>
              <a:rPr lang="en-US" altLang="en-US" dirty="0"/>
              <a:t>Frostnip and Immersion Foot </a:t>
            </a:r>
            <a:r>
              <a:rPr lang="en-US" altLang="en-US" sz="2000" b="0" dirty="0"/>
              <a:t>(2 of 3)</a:t>
            </a:r>
          </a:p>
        </p:txBody>
      </p:sp>
      <p:sp>
        <p:nvSpPr>
          <p:cNvPr id="31747" name="Rectangle 3"/>
          <p:cNvSpPr>
            <a:spLocks noGrp="1" noChangeArrowheads="1"/>
          </p:cNvSpPr>
          <p:nvPr>
            <p:ph type="body" idx="1"/>
          </p:nvPr>
        </p:nvSpPr>
        <p:spPr/>
        <p:txBody>
          <a:bodyPr rIns="228600"/>
          <a:lstStyle/>
          <a:p>
            <a:pPr>
              <a:spcBef>
                <a:spcPct val="35000"/>
              </a:spcBef>
            </a:pPr>
            <a:r>
              <a:rPr lang="en-US" altLang="en-US" dirty="0"/>
              <a:t>Immersion foot</a:t>
            </a:r>
          </a:p>
          <a:p>
            <a:pPr lvl="1">
              <a:spcBef>
                <a:spcPct val="35000"/>
              </a:spcBef>
            </a:pPr>
            <a:r>
              <a:rPr lang="en-US" altLang="en-US" dirty="0"/>
              <a:t>Occurs after prolonged exposure to cold water</a:t>
            </a:r>
          </a:p>
          <a:p>
            <a:pPr lvl="1">
              <a:spcBef>
                <a:spcPct val="35000"/>
              </a:spcBef>
            </a:pPr>
            <a:r>
              <a:rPr lang="en-US" altLang="en-US" dirty="0"/>
              <a:t>Common in hikers and hunters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nSpc>
                <a:spcPct val="85000"/>
              </a:lnSpc>
            </a:pPr>
            <a:r>
              <a:rPr lang="en-US" altLang="en-US" dirty="0"/>
              <a:t>Frostnip and Immersion Foot </a:t>
            </a:r>
            <a:r>
              <a:rPr lang="en-US" altLang="en-US" sz="2000" b="0" dirty="0"/>
              <a:t>(3 of 3)</a:t>
            </a:r>
          </a:p>
        </p:txBody>
      </p:sp>
      <p:sp>
        <p:nvSpPr>
          <p:cNvPr id="32771" name="Rectangle 3"/>
          <p:cNvSpPr>
            <a:spLocks noGrp="1" noChangeArrowheads="1"/>
          </p:cNvSpPr>
          <p:nvPr>
            <p:ph type="body" idx="1"/>
          </p:nvPr>
        </p:nvSpPr>
        <p:spPr/>
        <p:txBody>
          <a:bodyPr rIns="228600"/>
          <a:lstStyle/>
          <a:p>
            <a:pPr>
              <a:spcBef>
                <a:spcPct val="35000"/>
              </a:spcBef>
            </a:pPr>
            <a:r>
              <a:rPr lang="en-US" altLang="en-US" dirty="0"/>
              <a:t>Signs and symptoms </a:t>
            </a:r>
          </a:p>
          <a:p>
            <a:pPr lvl="1">
              <a:spcBef>
                <a:spcPct val="35000"/>
              </a:spcBef>
            </a:pPr>
            <a:r>
              <a:rPr lang="en-US" altLang="en-US" dirty="0"/>
              <a:t>Pale, cool skin</a:t>
            </a:r>
          </a:p>
          <a:p>
            <a:pPr lvl="1">
              <a:spcBef>
                <a:spcPct val="35000"/>
              </a:spcBef>
            </a:pPr>
            <a:r>
              <a:rPr lang="en-US" altLang="en-US" dirty="0"/>
              <a:t>Normal color does not return after palpation of the skin.</a:t>
            </a:r>
          </a:p>
          <a:p>
            <a:pPr lvl="1">
              <a:spcBef>
                <a:spcPct val="35000"/>
              </a:spcBef>
            </a:pPr>
            <a:r>
              <a:rPr lang="en-US" altLang="en-US" dirty="0"/>
              <a:t>The skin of the foot may be wrinkled.</a:t>
            </a:r>
          </a:p>
          <a:p>
            <a:pPr lvl="1">
              <a:spcBef>
                <a:spcPct val="35000"/>
              </a:spcBef>
            </a:pPr>
            <a:r>
              <a:rPr lang="en-US" altLang="en-US" dirty="0"/>
              <a:t>Loss of feeling and sensation in the injured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3)</a:t>
            </a:r>
          </a:p>
        </p:txBody>
      </p:sp>
      <p:sp>
        <p:nvSpPr>
          <p:cNvPr id="512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Environmental Emergencies</a:t>
            </a:r>
          </a:p>
          <a:p>
            <a:pPr eaLnBrk="1" hangingPunct="1">
              <a:spcBef>
                <a:spcPct val="35000"/>
              </a:spcBef>
            </a:pPr>
            <a:r>
              <a:rPr lang="en-US" altLang="en-US" dirty="0"/>
              <a:t>Recognition and management of</a:t>
            </a:r>
          </a:p>
          <a:p>
            <a:pPr lvl="1" eaLnBrk="1" hangingPunct="1">
              <a:spcBef>
                <a:spcPct val="35000"/>
              </a:spcBef>
            </a:pPr>
            <a:r>
              <a:rPr lang="en-US" altLang="en-US" dirty="0"/>
              <a:t>Submersion incidents</a:t>
            </a:r>
          </a:p>
          <a:p>
            <a:pPr lvl="1" eaLnBrk="1" hangingPunct="1">
              <a:spcBef>
                <a:spcPct val="35000"/>
              </a:spcBef>
            </a:pPr>
            <a:r>
              <a:rPr lang="en-US" altLang="en-US" dirty="0"/>
              <a:t>Temperature-related illness</a:t>
            </a:r>
          </a:p>
          <a:p>
            <a:pPr eaLnBrk="1" hangingPunct="1">
              <a:spcBef>
                <a:spcPct val="35000"/>
              </a:spcBef>
            </a:pPr>
            <a:r>
              <a:rPr lang="en-US" altLang="en-US" dirty="0"/>
              <a:t>Pathophysiology, assessment, and management of</a:t>
            </a:r>
          </a:p>
          <a:p>
            <a:pPr lvl="1" eaLnBrk="1" hangingPunct="1">
              <a:spcBef>
                <a:spcPct val="35000"/>
              </a:spcBef>
            </a:pPr>
            <a:r>
              <a:rPr lang="en-US" altLang="en-US" dirty="0"/>
              <a:t>Near drowning</a:t>
            </a:r>
          </a:p>
          <a:p>
            <a:pPr lvl="1" eaLnBrk="1" hangingPunct="1">
              <a:spcBef>
                <a:spcPct val="35000"/>
              </a:spcBef>
            </a:pPr>
            <a:r>
              <a:rPr lang="en-US" altLang="en-US" dirty="0"/>
              <a:t>Temperature-related illness</a:t>
            </a:r>
          </a:p>
          <a:p>
            <a:pPr lvl="1" eaLnBrk="1" hangingPunct="1">
              <a:spcBef>
                <a:spcPct val="35000"/>
              </a:spcBef>
            </a:pPr>
            <a:r>
              <a:rPr lang="en-US" altLang="en-US" dirty="0"/>
              <a:t>Bites and envenomations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nSpc>
                <a:spcPct val="85000"/>
              </a:lnSpc>
            </a:pPr>
            <a:r>
              <a:rPr lang="en-US" altLang="en-US" dirty="0"/>
              <a:t>Frostbite </a:t>
            </a:r>
            <a:r>
              <a:rPr lang="en-US" altLang="en-US" sz="2000" b="0" dirty="0"/>
              <a:t>(1 of 3)</a:t>
            </a:r>
          </a:p>
        </p:txBody>
      </p:sp>
      <p:sp>
        <p:nvSpPr>
          <p:cNvPr id="33795" name="Rectangle 3"/>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Most serious local cold injury because the tissues are actually frozen.</a:t>
            </a:r>
          </a:p>
          <a:p>
            <a:pPr>
              <a:spcBef>
                <a:spcPct val="35000"/>
              </a:spcBef>
            </a:pPr>
            <a:r>
              <a:rPr lang="en-US" altLang="en-US" dirty="0"/>
              <a:t>Gangrene requires surgical removal of dead tissue.</a:t>
            </a:r>
            <a:endParaRPr lang="en-US" altLang="en-US" b="1" dirty="0">
              <a:solidFill>
                <a:srgbClr val="FFFFFF"/>
              </a:solidFill>
            </a:endParaRPr>
          </a:p>
        </p:txBody>
      </p:sp>
      <p:sp>
        <p:nvSpPr>
          <p:cNvPr id="2" name="Rectangle 1"/>
          <p:cNvSpPr/>
          <p:nvPr/>
        </p:nvSpPr>
        <p:spPr>
          <a:xfrm>
            <a:off x="898525" y="4643353"/>
            <a:ext cx="5178425" cy="923330"/>
          </a:xfrm>
          <a:prstGeom prst="rect">
            <a:avLst/>
          </a:prstGeom>
        </p:spPr>
        <p:txBody>
          <a:bodyPr wrap="square">
            <a:spAutoFit/>
          </a:bodyPr>
          <a:lstStyle/>
          <a:p>
            <a:r>
              <a:rPr lang="en-US" b="1" dirty="0"/>
              <a:t>FIGURE 33-3 </a:t>
            </a:r>
            <a:r>
              <a:rPr lang="en-US" dirty="0"/>
              <a:t>Gangrene (necrosis), or permanent cell</a:t>
            </a:r>
          </a:p>
          <a:p>
            <a:r>
              <a:rPr lang="en-US" dirty="0"/>
              <a:t>death, occurs when tissue is frozen and destructive</a:t>
            </a:r>
          </a:p>
          <a:p>
            <a:r>
              <a:rPr lang="en-US" dirty="0"/>
              <a:t>chemical changes occur in the cells.</a:t>
            </a:r>
          </a:p>
        </p:txBody>
      </p:sp>
      <p:pic>
        <p:nvPicPr>
          <p:cNvPr id="4098" name="Picture 2" descr="A photo shows a blackened han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470025"/>
            <a:ext cx="4229100" cy="3116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8525" y="5560849"/>
            <a:ext cx="2122697"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Dr. Jack Poland/CDC.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nSpc>
                <a:spcPct val="85000"/>
              </a:lnSpc>
            </a:pPr>
            <a:r>
              <a:rPr lang="en-US" altLang="en-US" dirty="0"/>
              <a:t>Frostbite </a:t>
            </a:r>
            <a:r>
              <a:rPr lang="en-US" altLang="en-US" sz="2000" b="0" dirty="0"/>
              <a:t>(2 of 3)</a:t>
            </a:r>
          </a:p>
        </p:txBody>
      </p:sp>
      <p:sp>
        <p:nvSpPr>
          <p:cNvPr id="34819" name="Rectangle 3"/>
          <p:cNvSpPr>
            <a:spLocks noGrp="1" noChangeArrowheads="1"/>
          </p:cNvSpPr>
          <p:nvPr>
            <p:ph type="body" idx="1"/>
          </p:nvPr>
        </p:nvSpPr>
        <p:spPr/>
        <p:txBody>
          <a:bodyPr rIns="228600"/>
          <a:lstStyle/>
          <a:p>
            <a:pPr>
              <a:spcBef>
                <a:spcPct val="35000"/>
              </a:spcBef>
            </a:pPr>
            <a:r>
              <a:rPr lang="en-US" altLang="en-US" dirty="0"/>
              <a:t>Signs and symptoms</a:t>
            </a:r>
          </a:p>
          <a:p>
            <a:pPr lvl="1">
              <a:spcBef>
                <a:spcPct val="35000"/>
              </a:spcBef>
            </a:pPr>
            <a:r>
              <a:rPr lang="en-US" altLang="en-US" dirty="0"/>
              <a:t>Hard, waxy feel of the affected tissues</a:t>
            </a:r>
          </a:p>
          <a:p>
            <a:pPr lvl="1">
              <a:spcBef>
                <a:spcPct val="35000"/>
              </a:spcBef>
            </a:pPr>
            <a:r>
              <a:rPr lang="en-US" altLang="en-US" dirty="0"/>
              <a:t>The injured part feels firm.</a:t>
            </a:r>
          </a:p>
          <a:p>
            <a:pPr lvl="1">
              <a:spcBef>
                <a:spcPct val="35000"/>
              </a:spcBef>
            </a:pPr>
            <a:r>
              <a:rPr lang="en-US" altLang="en-US" dirty="0"/>
              <a:t>Blisters and swelling may be present.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nSpc>
                <a:spcPct val="85000"/>
              </a:lnSpc>
            </a:pPr>
            <a:r>
              <a:rPr lang="en-US" altLang="en-US" dirty="0"/>
              <a:t>Frostbite </a:t>
            </a:r>
            <a:r>
              <a:rPr lang="en-US" altLang="en-US" sz="2000" b="0" dirty="0"/>
              <a:t>(3 of 3)</a:t>
            </a:r>
          </a:p>
        </p:txBody>
      </p:sp>
      <p:sp>
        <p:nvSpPr>
          <p:cNvPr id="35843" name="Rectangle 3"/>
          <p:cNvSpPr>
            <a:spLocks noGrp="1" noChangeArrowheads="1"/>
          </p:cNvSpPr>
          <p:nvPr>
            <p:ph type="body" idx="1"/>
          </p:nvPr>
        </p:nvSpPr>
        <p:spPr/>
        <p:txBody>
          <a:bodyPr rIns="228600"/>
          <a:lstStyle/>
          <a:p>
            <a:pPr>
              <a:spcBef>
                <a:spcPct val="35000"/>
              </a:spcBef>
            </a:pPr>
            <a:r>
              <a:rPr lang="en-US" altLang="en-US" dirty="0"/>
              <a:t>The depth of skin damage will vary.</a:t>
            </a:r>
          </a:p>
          <a:p>
            <a:pPr lvl="1">
              <a:spcBef>
                <a:spcPct val="35000"/>
              </a:spcBef>
            </a:pPr>
            <a:r>
              <a:rPr lang="en-US" altLang="en-US" dirty="0"/>
              <a:t>With superficial frostbite, only the skin is frozen.</a:t>
            </a:r>
          </a:p>
          <a:p>
            <a:pPr lvl="1">
              <a:spcBef>
                <a:spcPct val="35000"/>
              </a:spcBef>
            </a:pPr>
            <a:r>
              <a:rPr lang="en-US" altLang="en-US" dirty="0"/>
              <a:t>With deep frostbite, deeper tissues are frozen.</a:t>
            </a:r>
          </a:p>
          <a:p>
            <a:pPr lvl="1">
              <a:spcBef>
                <a:spcPct val="35000"/>
              </a:spcBef>
            </a:pPr>
            <a:r>
              <a:rPr lang="en-US" altLang="en-US" dirty="0"/>
              <a:t>You may not be able to tell superficial from deep frostbite in the field.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dirty="0"/>
              <a:t>Scene Size-up </a:t>
            </a:r>
            <a:r>
              <a:rPr lang="en-US" altLang="en-US" sz="2000" b="0" dirty="0"/>
              <a:t>(1 of 2)</a:t>
            </a:r>
          </a:p>
        </p:txBody>
      </p:sp>
      <p:sp>
        <p:nvSpPr>
          <p:cNvPr id="36867"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Note the environmental conditions.</a:t>
            </a:r>
          </a:p>
          <a:p>
            <a:pPr lvl="1">
              <a:spcBef>
                <a:spcPct val="35000"/>
              </a:spcBef>
            </a:pPr>
            <a:r>
              <a:rPr lang="en-US" altLang="en-US" dirty="0"/>
              <a:t>Ensure that the scene is safe for you and other responders.</a:t>
            </a:r>
          </a:p>
          <a:p>
            <a:pPr lvl="1">
              <a:spcBef>
                <a:spcPct val="35000"/>
              </a:spcBef>
            </a:pPr>
            <a:r>
              <a:rPr lang="en-US" altLang="en-US" dirty="0"/>
              <a:t>Identify safety hazards such as icy roads, mud, or wet grass.</a:t>
            </a:r>
          </a:p>
          <a:p>
            <a:pPr lvl="1">
              <a:spcBef>
                <a:spcPct val="35000"/>
              </a:spcBef>
            </a:pPr>
            <a:r>
              <a:rPr lang="en-US" altLang="en-US" dirty="0"/>
              <a:t>Use appropriate standard precautions.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nSpc>
                <a:spcPct val="85000"/>
              </a:lnSpc>
            </a:pPr>
            <a:r>
              <a:rPr lang="en-US" altLang="en-US" dirty="0"/>
              <a:t>Scene Size-up </a:t>
            </a:r>
            <a:r>
              <a:rPr lang="en-US" altLang="en-US" sz="2000" b="0" dirty="0"/>
              <a:t>(2 of 2)</a:t>
            </a:r>
          </a:p>
        </p:txBody>
      </p:sp>
      <p:sp>
        <p:nvSpPr>
          <p:cNvPr id="37891" name="Rectangle 3"/>
          <p:cNvSpPr>
            <a:spLocks noGrp="1" noChangeArrowheads="1"/>
          </p:cNvSpPr>
          <p:nvPr>
            <p:ph type="body" idx="1"/>
          </p:nvPr>
        </p:nvSpPr>
        <p:spPr/>
        <p:txBody>
          <a:bodyPr rIns="228600"/>
          <a:lstStyle/>
          <a:p>
            <a:pPr>
              <a:spcBef>
                <a:spcPct val="35000"/>
              </a:spcBef>
            </a:pPr>
            <a:r>
              <a:rPr lang="en-US" altLang="en-US" dirty="0"/>
              <a:t>Scene safety (cont’d)</a:t>
            </a:r>
          </a:p>
          <a:p>
            <a:pPr lvl="1">
              <a:spcBef>
                <a:spcPct val="35000"/>
              </a:spcBef>
            </a:pPr>
            <a:r>
              <a:rPr lang="en-US" altLang="en-US" dirty="0"/>
              <a:t>Consider the number of patients.</a:t>
            </a:r>
          </a:p>
          <a:p>
            <a:pPr lvl="1">
              <a:spcBef>
                <a:spcPct val="35000"/>
              </a:spcBef>
            </a:pPr>
            <a:r>
              <a:rPr lang="en-US" altLang="en-US" dirty="0"/>
              <a:t>Summon additional help as quickly as possible.</a:t>
            </a:r>
          </a:p>
          <a:p>
            <a:pPr>
              <a:spcBef>
                <a:spcPct val="35000"/>
              </a:spcBef>
            </a:pPr>
            <a:r>
              <a:rPr lang="en-US" altLang="en-US" dirty="0"/>
              <a:t>Mechanism of injury/nature of illness</a:t>
            </a:r>
          </a:p>
          <a:p>
            <a:pPr lvl="1">
              <a:spcBef>
                <a:spcPct val="35000"/>
              </a:spcBef>
            </a:pPr>
            <a:r>
              <a:rPr lang="en-US" altLang="en-US" dirty="0"/>
              <a:t>Look for indicators of the MOI.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dirty="0"/>
              <a:t>Primary Assessment </a:t>
            </a:r>
            <a:r>
              <a:rPr lang="en-US" altLang="en-US" sz="2000" b="0" dirty="0"/>
              <a:t>(1 of 4) </a:t>
            </a:r>
          </a:p>
        </p:txBody>
      </p:sp>
      <p:sp>
        <p:nvSpPr>
          <p:cNvPr id="38915" name="Content Placeholder 2"/>
          <p:cNvSpPr>
            <a:spLocks noGrp="1"/>
          </p:cNvSpPr>
          <p:nvPr>
            <p:ph type="body" idx="1"/>
          </p:nvPr>
        </p:nvSpPr>
        <p:spPr/>
        <p:txBody>
          <a:bodyPr rIns="228600"/>
          <a:lstStyle/>
          <a:p>
            <a:pPr>
              <a:spcBef>
                <a:spcPct val="35000"/>
              </a:spcBef>
            </a:pPr>
            <a:r>
              <a:rPr lang="en-US" altLang="en-US" dirty="0"/>
              <a:t>Form a general impression.</a:t>
            </a:r>
          </a:p>
          <a:p>
            <a:pPr lvl="1">
              <a:spcBef>
                <a:spcPct val="35000"/>
              </a:spcBef>
            </a:pPr>
            <a:r>
              <a:rPr lang="en-US" altLang="en-US" dirty="0"/>
              <a:t>Perform a rapid scan.</a:t>
            </a:r>
          </a:p>
          <a:p>
            <a:pPr lvl="1">
              <a:spcBef>
                <a:spcPct val="35000"/>
              </a:spcBef>
            </a:pPr>
            <a:r>
              <a:rPr lang="en-US" altLang="en-US" dirty="0"/>
              <a:t>If a life threat exists, treat it.</a:t>
            </a:r>
          </a:p>
          <a:p>
            <a:pPr lvl="1">
              <a:spcBef>
                <a:spcPct val="35000"/>
              </a:spcBef>
            </a:pPr>
            <a:r>
              <a:rPr lang="en-US" altLang="en-US" dirty="0"/>
              <a:t>Check core temperature.</a:t>
            </a:r>
          </a:p>
          <a:p>
            <a:pPr lvl="1">
              <a:spcBef>
                <a:spcPct val="35000"/>
              </a:spcBef>
            </a:pPr>
            <a:r>
              <a:rPr lang="en-US" altLang="en-US" dirty="0"/>
              <a:t>Evaluate mental status using the AVPU scale.</a:t>
            </a:r>
          </a:p>
          <a:p>
            <a:pPr lvl="1">
              <a:spcBef>
                <a:spcPct val="35000"/>
              </a:spcBef>
            </a:pPr>
            <a:r>
              <a:rPr lang="en-US" altLang="en-US" dirty="0"/>
              <a:t>An altered mental status can be affected by the intensity of the cold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(2 of 4)</a:t>
            </a:r>
          </a:p>
        </p:txBody>
      </p:sp>
      <p:sp>
        <p:nvSpPr>
          <p:cNvPr id="39939" name="Rectangle 3"/>
          <p:cNvSpPr>
            <a:spLocks noGrp="1" noChangeArrowheads="1"/>
          </p:cNvSpPr>
          <p:nvPr>
            <p:ph type="body" idx="1"/>
          </p:nvPr>
        </p:nvSpPr>
        <p:spPr/>
        <p:txBody>
          <a:bodyPr rIns="228600"/>
          <a:lstStyle/>
          <a:p>
            <a:pPr>
              <a:spcBef>
                <a:spcPct val="35000"/>
              </a:spcBef>
            </a:pPr>
            <a:r>
              <a:rPr lang="en-US" altLang="en-US" dirty="0"/>
              <a:t>If the patient is in cardiac arrest, begin compressions.</a:t>
            </a:r>
          </a:p>
          <a:p>
            <a:pPr>
              <a:spcBef>
                <a:spcPct val="35000"/>
              </a:spcBef>
            </a:pPr>
            <a:r>
              <a:rPr lang="en-US" altLang="en-US" dirty="0"/>
              <a:t>Airway and breathing</a:t>
            </a:r>
          </a:p>
          <a:p>
            <a:pPr lvl="1">
              <a:spcBef>
                <a:spcPct val="35000"/>
              </a:spcBef>
            </a:pPr>
            <a:r>
              <a:rPr lang="en-US" altLang="en-US" dirty="0"/>
              <a:t>Ensure that the patient has an adequate airway and is breathing.</a:t>
            </a:r>
          </a:p>
          <a:p>
            <a:pPr lvl="1">
              <a:spcBef>
                <a:spcPct val="35000"/>
              </a:spcBef>
            </a:pPr>
            <a:r>
              <a:rPr lang="en-US" altLang="en-US" dirty="0"/>
              <a:t>Warmed, humidified oxygen helps warm the patient from the inside out.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(3 of 4)</a:t>
            </a:r>
          </a:p>
        </p:txBody>
      </p:sp>
      <p:sp>
        <p:nvSpPr>
          <p:cNvPr id="40963" name="Rectangle 3"/>
          <p:cNvSpPr>
            <a:spLocks noGrp="1" noChangeArrowheads="1"/>
          </p:cNvSpPr>
          <p:nvPr>
            <p:ph type="body" idx="1"/>
          </p:nvPr>
        </p:nvSpPr>
        <p:spPr>
          <a:xfrm>
            <a:off x="925830" y="1490870"/>
            <a:ext cx="9919970" cy="4699047"/>
          </a:xfrm>
        </p:spPr>
        <p:txBody>
          <a:bodyPr rIns="228600"/>
          <a:lstStyle/>
          <a:p>
            <a:pPr>
              <a:spcBef>
                <a:spcPct val="35000"/>
              </a:spcBef>
            </a:pPr>
            <a:r>
              <a:rPr lang="en-US" altLang="en-US" dirty="0"/>
              <a:t>Circulation </a:t>
            </a:r>
          </a:p>
          <a:p>
            <a:pPr lvl="1">
              <a:spcBef>
                <a:spcPct val="35000"/>
              </a:spcBef>
            </a:pPr>
            <a:r>
              <a:rPr lang="en-US" altLang="en-US" dirty="0"/>
              <a:t>Palpate for a carotid pulse and wait for up to 60 seconds to decide if the patient is pulseless.</a:t>
            </a:r>
          </a:p>
          <a:p>
            <a:pPr lvl="1">
              <a:spcBef>
                <a:spcPct val="35000"/>
              </a:spcBef>
            </a:pPr>
            <a:r>
              <a:rPr lang="en-US" altLang="en-US" dirty="0"/>
              <a:t>The AHA recommends that CPR be started on a patient who has no detectable pulse or breathing.</a:t>
            </a:r>
          </a:p>
          <a:p>
            <a:pPr lvl="1">
              <a:spcBef>
                <a:spcPct val="35000"/>
              </a:spcBef>
            </a:pPr>
            <a:r>
              <a:rPr lang="en-US" altLang="en-US" dirty="0"/>
              <a:t>Perfusion will be compromised.</a:t>
            </a:r>
          </a:p>
          <a:p>
            <a:pPr lvl="1">
              <a:spcBef>
                <a:spcPct val="35000"/>
              </a:spcBef>
            </a:pPr>
            <a:r>
              <a:rPr lang="en-US" altLang="en-US" dirty="0"/>
              <a:t>Bleeding may be difficult to find.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(4 of 4)</a:t>
            </a:r>
          </a:p>
        </p:txBody>
      </p:sp>
      <p:sp>
        <p:nvSpPr>
          <p:cNvPr id="41987" name="Rectangle 3"/>
          <p:cNvSpPr>
            <a:spLocks noGrp="1" noChangeArrowheads="1"/>
          </p:cNvSpPr>
          <p:nvPr>
            <p:ph type="body" idx="1"/>
          </p:nvPr>
        </p:nvSpPr>
        <p:spPr/>
        <p:txBody>
          <a:bodyPr rIns="228600"/>
          <a:lstStyle/>
          <a:p>
            <a:pPr>
              <a:spcBef>
                <a:spcPct val="35000"/>
              </a:spcBef>
            </a:pPr>
            <a:r>
              <a:rPr lang="en-US" altLang="en-US" dirty="0"/>
              <a:t>Transport decision</a:t>
            </a:r>
          </a:p>
          <a:p>
            <a:pPr lvl="1">
              <a:spcBef>
                <a:spcPct val="35000"/>
              </a:spcBef>
            </a:pPr>
            <a:r>
              <a:rPr lang="en-US" altLang="en-US" dirty="0"/>
              <a:t>Complications can include cardiac dysrhythmias and blood clotting abnormalities.</a:t>
            </a:r>
          </a:p>
          <a:p>
            <a:pPr lvl="1">
              <a:spcBef>
                <a:spcPct val="35000"/>
              </a:spcBef>
            </a:pPr>
            <a:r>
              <a:rPr lang="en-US" altLang="en-US" dirty="0"/>
              <a:t>All patients with hypothermia require immediate transport.</a:t>
            </a:r>
          </a:p>
          <a:p>
            <a:pPr lvl="1">
              <a:spcBef>
                <a:spcPct val="35000"/>
              </a:spcBef>
            </a:pPr>
            <a:r>
              <a:rPr lang="en-US" altLang="en-US" dirty="0"/>
              <a:t>Rough handling of a hypothermic patient may cause a cold, slow, weak heart to fibrillate.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pPr>
            <a:r>
              <a:rPr lang="en-US" altLang="en-US" dirty="0"/>
              <a:t>History Taking</a:t>
            </a:r>
          </a:p>
        </p:txBody>
      </p:sp>
      <p:sp>
        <p:nvSpPr>
          <p:cNvPr id="43011" name="Content Placeholder 2"/>
          <p:cNvSpPr>
            <a:spLocks noGrp="1"/>
          </p:cNvSpPr>
          <p:nvPr>
            <p:ph type="body" idx="1"/>
          </p:nvPr>
        </p:nvSpPr>
        <p:spPr/>
        <p:txBody>
          <a:bodyPr rIns="228600"/>
          <a:lstStyle/>
          <a:p>
            <a:pPr>
              <a:spcBef>
                <a:spcPct val="35000"/>
              </a:spcBef>
            </a:pPr>
            <a:r>
              <a:rPr lang="en-US" altLang="en-US" dirty="0"/>
              <a:t>Investigate the chief complaint.</a:t>
            </a:r>
          </a:p>
          <a:p>
            <a:pPr lvl="1">
              <a:spcBef>
                <a:spcPct val="35000"/>
              </a:spcBef>
            </a:pPr>
            <a:r>
              <a:rPr lang="en-US" altLang="en-US" dirty="0"/>
              <a:t>Obtain a medical history.</a:t>
            </a:r>
          </a:p>
          <a:p>
            <a:pPr lvl="1">
              <a:spcBef>
                <a:spcPct val="35000"/>
              </a:spcBef>
            </a:pPr>
            <a:r>
              <a:rPr lang="en-US" altLang="en-US" dirty="0"/>
              <a:t>Be alert for injury-specific signs and symptoms and any pertinent negatives.</a:t>
            </a:r>
          </a:p>
          <a:p>
            <a:pPr>
              <a:spcBef>
                <a:spcPct val="35000"/>
              </a:spcBef>
            </a:pPr>
            <a:r>
              <a:rPr lang="en-US" altLang="en-US" dirty="0"/>
              <a:t>SAMPLE history</a:t>
            </a:r>
          </a:p>
          <a:p>
            <a:pPr lvl="1">
              <a:spcBef>
                <a:spcPct val="35000"/>
              </a:spcBef>
            </a:pPr>
            <a:r>
              <a:rPr lang="en-US" altLang="en-US" dirty="0"/>
              <a:t>Find out how long your patient has been exposed to the cold environment.</a:t>
            </a:r>
          </a:p>
          <a:p>
            <a:pPr lvl="1">
              <a:spcBef>
                <a:spcPct val="35000"/>
              </a:spcBef>
            </a:pPr>
            <a:r>
              <a:rPr lang="en-US" altLang="en-US" dirty="0"/>
              <a:t>Exposures may be short or prolonged.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3)</a:t>
            </a:r>
          </a:p>
        </p:txBody>
      </p:sp>
      <p:sp>
        <p:nvSpPr>
          <p:cNvPr id="6147" name="Rectangle 3"/>
          <p:cNvSpPr>
            <a:spLocks noGrp="1" noChangeArrowheads="1"/>
          </p:cNvSpPr>
          <p:nvPr>
            <p:ph type="body" idx="1"/>
          </p:nvPr>
        </p:nvSpPr>
        <p:spPr/>
        <p:txBody>
          <a:bodyPr rIns="228600"/>
          <a:lstStyle/>
          <a:p>
            <a:pPr eaLnBrk="1" hangingPunct="1">
              <a:spcBef>
                <a:spcPct val="35000"/>
              </a:spcBef>
            </a:pPr>
            <a:r>
              <a:rPr lang="en-US" altLang="en-US" dirty="0"/>
              <a:t>Pathophysiology, assessment, and management of (cont’d)</a:t>
            </a:r>
          </a:p>
          <a:p>
            <a:pPr lvl="1" eaLnBrk="1" hangingPunct="1">
              <a:spcBef>
                <a:spcPct val="35000"/>
              </a:spcBef>
            </a:pPr>
            <a:r>
              <a:rPr lang="en-US" altLang="en-US" dirty="0"/>
              <a:t>Dysbarism</a:t>
            </a:r>
          </a:p>
          <a:p>
            <a:pPr lvl="2" eaLnBrk="1" hangingPunct="1">
              <a:spcBef>
                <a:spcPts val="900"/>
              </a:spcBef>
            </a:pPr>
            <a:r>
              <a:rPr lang="en-US" altLang="en-US" sz="2000" dirty="0"/>
              <a:t>High altitude</a:t>
            </a:r>
          </a:p>
          <a:p>
            <a:pPr lvl="2" eaLnBrk="1" hangingPunct="1">
              <a:spcBef>
                <a:spcPts val="900"/>
              </a:spcBef>
            </a:pPr>
            <a:r>
              <a:rPr lang="en-US" altLang="en-US" sz="2000" dirty="0"/>
              <a:t>Diving injuries</a:t>
            </a:r>
          </a:p>
          <a:p>
            <a:pPr lvl="1" eaLnBrk="1" hangingPunct="1">
              <a:spcBef>
                <a:spcPct val="35000"/>
              </a:spcBef>
            </a:pPr>
            <a:r>
              <a:rPr lang="en-US" altLang="en-US" dirty="0"/>
              <a:t>Electrical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pPr>
            <a:r>
              <a:rPr lang="en-US" altLang="en-US" dirty="0"/>
              <a:t>Secondary Assessment </a:t>
            </a:r>
            <a:r>
              <a:rPr lang="en-US" altLang="en-US" sz="2000" b="0" dirty="0"/>
              <a:t>(1 of 3)</a:t>
            </a:r>
          </a:p>
        </p:txBody>
      </p:sp>
      <p:sp>
        <p:nvSpPr>
          <p:cNvPr id="44035" name="Content Placeholder 2"/>
          <p:cNvSpPr>
            <a:spLocks noGrp="1"/>
          </p:cNvSpPr>
          <p:nvPr>
            <p:ph type="body" idx="1"/>
          </p:nvPr>
        </p:nvSpPr>
        <p:spPr/>
        <p:txBody>
          <a:bodyPr rIns="228600"/>
          <a:lstStyle/>
          <a:p>
            <a:pPr>
              <a:spcBef>
                <a:spcPct val="35000"/>
              </a:spcBef>
            </a:pPr>
            <a:r>
              <a:rPr lang="en-US" altLang="en-US" dirty="0"/>
              <a:t>Physical examinations</a:t>
            </a:r>
          </a:p>
          <a:p>
            <a:pPr lvl="1">
              <a:spcBef>
                <a:spcPct val="35000"/>
              </a:spcBef>
            </a:pPr>
            <a:r>
              <a:rPr lang="en-US" altLang="en-US" dirty="0"/>
              <a:t>Focus on the severity of hypothermia.</a:t>
            </a:r>
          </a:p>
          <a:p>
            <a:pPr lvl="1">
              <a:spcBef>
                <a:spcPct val="35000"/>
              </a:spcBef>
            </a:pPr>
            <a:r>
              <a:rPr lang="en-US" altLang="en-US" dirty="0"/>
              <a:t>Assess the areas of the body directly affected by cold exposure.</a:t>
            </a:r>
          </a:p>
          <a:p>
            <a:pPr lvl="1">
              <a:spcBef>
                <a:spcPct val="35000"/>
              </a:spcBef>
            </a:pPr>
            <a:r>
              <a:rPr lang="en-US" altLang="en-US" dirty="0"/>
              <a:t>Assess the degree and extent of damage.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(2 of 3)</a:t>
            </a:r>
          </a:p>
        </p:txBody>
      </p:sp>
      <p:sp>
        <p:nvSpPr>
          <p:cNvPr id="45059" name="Rectangle 3"/>
          <p:cNvSpPr>
            <a:spLocks noGrp="1" noChangeArrowheads="1"/>
          </p:cNvSpPr>
          <p:nvPr>
            <p:ph type="body" idx="1"/>
          </p:nvPr>
        </p:nvSpPr>
        <p:spPr/>
        <p:txBody>
          <a:bodyPr rIns="228600"/>
          <a:lstStyle/>
          <a:p>
            <a:pPr>
              <a:spcBef>
                <a:spcPct val="35000"/>
              </a:spcBef>
            </a:pPr>
            <a:r>
              <a:rPr lang="en-US" altLang="en-US" dirty="0"/>
              <a:t>Vital signs</a:t>
            </a:r>
          </a:p>
          <a:p>
            <a:pPr lvl="1">
              <a:spcBef>
                <a:spcPct val="35000"/>
              </a:spcBef>
            </a:pPr>
            <a:r>
              <a:rPr lang="en-US" altLang="en-US" dirty="0"/>
              <a:t>May be altered by the effects of hypothermia and can be an indicator of its severity</a:t>
            </a:r>
          </a:p>
          <a:p>
            <a:pPr lvl="1">
              <a:spcBef>
                <a:spcPct val="35000"/>
              </a:spcBef>
            </a:pPr>
            <a:r>
              <a:rPr lang="en-US" altLang="en-US" dirty="0"/>
              <a:t>Respirations may be slow and shallow.</a:t>
            </a:r>
          </a:p>
          <a:p>
            <a:pPr lvl="1">
              <a:spcBef>
                <a:spcPct val="35000"/>
              </a:spcBef>
            </a:pPr>
            <a:r>
              <a:rPr lang="en-US" altLang="en-US" dirty="0"/>
              <a:t>Low blood pressure and a slow pulse indicate moderate to severe hypothermia.</a:t>
            </a:r>
          </a:p>
          <a:p>
            <a:pPr lvl="1">
              <a:spcBef>
                <a:spcPct val="35000"/>
              </a:spcBef>
            </a:pPr>
            <a:r>
              <a:rPr lang="en-US" altLang="en-US" dirty="0"/>
              <a:t>Evaluate for changes in mental status.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(3 of 3)</a:t>
            </a:r>
          </a:p>
        </p:txBody>
      </p:sp>
      <p:sp>
        <p:nvSpPr>
          <p:cNvPr id="46083" name="Rectangle 3"/>
          <p:cNvSpPr>
            <a:spLocks noGrp="1" noChangeArrowheads="1"/>
          </p:cNvSpPr>
          <p:nvPr>
            <p:ph type="body" idx="1"/>
          </p:nvPr>
        </p:nvSpPr>
        <p:spPr/>
        <p:txBody>
          <a:bodyPr rIns="228600"/>
          <a:lstStyle/>
          <a:p>
            <a:pPr>
              <a:spcBef>
                <a:spcPct val="35000"/>
              </a:spcBef>
            </a:pPr>
            <a:r>
              <a:rPr lang="en-US" altLang="en-US" dirty="0"/>
              <a:t>Monitoring devices</a:t>
            </a:r>
          </a:p>
          <a:p>
            <a:pPr lvl="1">
              <a:spcBef>
                <a:spcPct val="35000"/>
              </a:spcBef>
            </a:pPr>
            <a:r>
              <a:rPr lang="en-US" altLang="en-US" dirty="0"/>
              <a:t>Determine a core body temperature using a hypothermia thermometer.</a:t>
            </a:r>
          </a:p>
          <a:p>
            <a:pPr lvl="1">
              <a:spcBef>
                <a:spcPct val="35000"/>
              </a:spcBef>
            </a:pPr>
            <a:r>
              <a:rPr lang="en-US" altLang="en-US" dirty="0"/>
              <a:t>Pulse oximetry will often be inaccurate.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dirty="0"/>
              <a:t>Reassessment </a:t>
            </a:r>
            <a:r>
              <a:rPr lang="en-US" altLang="en-US" sz="2000" b="0" dirty="0"/>
              <a:t>(1 of 2)</a:t>
            </a:r>
          </a:p>
        </p:txBody>
      </p:sp>
      <p:sp>
        <p:nvSpPr>
          <p:cNvPr id="47107" name="Content Placeholder 2"/>
          <p:cNvSpPr>
            <a:spLocks noGrp="1"/>
          </p:cNvSpPr>
          <p:nvPr>
            <p:ph type="body" idx="1"/>
          </p:nvPr>
        </p:nvSpPr>
        <p:spPr/>
        <p:txBody>
          <a:bodyPr rIns="228600"/>
          <a:lstStyle/>
          <a:p>
            <a:pPr>
              <a:spcBef>
                <a:spcPct val="35000"/>
              </a:spcBef>
            </a:pPr>
            <a:r>
              <a:rPr lang="en-US" altLang="en-US" dirty="0"/>
              <a:t>Repeat the primary assessment.</a:t>
            </a:r>
          </a:p>
          <a:p>
            <a:pPr>
              <a:spcBef>
                <a:spcPct val="35000"/>
              </a:spcBef>
            </a:pPr>
            <a:r>
              <a:rPr lang="en-US" altLang="en-US" dirty="0"/>
              <a:t>Reassess vital signs and the chief complaint.</a:t>
            </a:r>
          </a:p>
          <a:p>
            <a:pPr>
              <a:spcBef>
                <a:spcPct val="35000"/>
              </a:spcBef>
            </a:pPr>
            <a:r>
              <a:rPr lang="en-US" altLang="en-US" dirty="0"/>
              <a:t>Monitor the patient’s level of consciousness and vital signs.</a:t>
            </a:r>
          </a:p>
          <a:p>
            <a:pPr>
              <a:spcBef>
                <a:spcPct val="35000"/>
              </a:spcBef>
            </a:pPr>
            <a:r>
              <a:rPr lang="en-US" altLang="en-US" dirty="0"/>
              <a:t>Rewarming can lead to cardiac dysrhythmias.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nSpc>
                <a:spcPct val="85000"/>
              </a:lnSpc>
            </a:pPr>
            <a:r>
              <a:rPr lang="en-US" altLang="en-US" dirty="0"/>
              <a:t>Reassessment </a:t>
            </a:r>
            <a:r>
              <a:rPr lang="en-US" altLang="en-US" sz="2000" b="0" dirty="0"/>
              <a:t>(2 of 2)</a:t>
            </a:r>
          </a:p>
        </p:txBody>
      </p:sp>
      <p:sp>
        <p:nvSpPr>
          <p:cNvPr id="49155" name="Rectangle 3"/>
          <p:cNvSpPr>
            <a:spLocks noGrp="1" noChangeArrowheads="1"/>
          </p:cNvSpPr>
          <p:nvPr>
            <p:ph type="body" idx="1"/>
          </p:nvPr>
        </p:nvSpPr>
        <p:spPr/>
        <p:txBody>
          <a:bodyPr rIns="228600"/>
          <a:lstStyle/>
          <a:p>
            <a:pPr>
              <a:spcBef>
                <a:spcPct val="35000"/>
              </a:spcBef>
            </a:pPr>
            <a:r>
              <a:rPr lang="en-US" altLang="en-US" dirty="0"/>
              <a:t>Communicate all of the information you have gathered to the receiving facility.</a:t>
            </a:r>
          </a:p>
          <a:p>
            <a:pPr lvl="1">
              <a:spcBef>
                <a:spcPct val="35000"/>
              </a:spcBef>
            </a:pPr>
            <a:r>
              <a:rPr lang="en-US" altLang="en-US" dirty="0"/>
              <a:t>Patient’s physical status</a:t>
            </a:r>
          </a:p>
          <a:p>
            <a:pPr lvl="1">
              <a:spcBef>
                <a:spcPct val="35000"/>
              </a:spcBef>
            </a:pPr>
            <a:r>
              <a:rPr lang="en-US" altLang="en-US" dirty="0"/>
              <a:t>Conditions at the scene</a:t>
            </a:r>
          </a:p>
          <a:p>
            <a:pPr lvl="1">
              <a:spcBef>
                <a:spcPct val="35000"/>
              </a:spcBef>
            </a:pPr>
            <a:r>
              <a:rPr lang="en-US" altLang="en-US" dirty="0"/>
              <a:t>Any changes in the patient’s mental status during treatment and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85000"/>
              </a:lnSpc>
            </a:pPr>
            <a:r>
              <a:rPr lang="en-US" altLang="en-US" dirty="0"/>
              <a:t>General Management of Cold Emergencies </a:t>
            </a:r>
            <a:r>
              <a:rPr lang="en-US" altLang="en-US" sz="2000" b="0" dirty="0"/>
              <a:t>(1 of 4)</a:t>
            </a:r>
          </a:p>
        </p:txBody>
      </p:sp>
      <p:sp>
        <p:nvSpPr>
          <p:cNvPr id="50179" name="Rectangle 3"/>
          <p:cNvSpPr>
            <a:spLocks noGrp="1" noChangeArrowheads="1"/>
          </p:cNvSpPr>
          <p:nvPr>
            <p:ph type="body" idx="1"/>
          </p:nvPr>
        </p:nvSpPr>
        <p:spPr>
          <a:xfrm>
            <a:off x="5486400" y="1447800"/>
            <a:ext cx="5791200" cy="4800600"/>
          </a:xfrm>
        </p:spPr>
        <p:txBody>
          <a:bodyPr rIns="228600"/>
          <a:lstStyle/>
          <a:p>
            <a:pPr>
              <a:spcBef>
                <a:spcPct val="15000"/>
              </a:spcBef>
            </a:pPr>
            <a:r>
              <a:rPr lang="en-US" altLang="en-US" dirty="0"/>
              <a:t>Move the patient from the cold environment.</a:t>
            </a:r>
          </a:p>
          <a:p>
            <a:pPr>
              <a:spcBef>
                <a:spcPct val="15000"/>
              </a:spcBef>
            </a:pPr>
            <a:r>
              <a:rPr lang="en-US" altLang="en-US" dirty="0"/>
              <a:t>Remove any wet clothing.</a:t>
            </a:r>
          </a:p>
          <a:p>
            <a:pPr>
              <a:spcBef>
                <a:spcPct val="15000"/>
              </a:spcBef>
            </a:pPr>
            <a:r>
              <a:rPr lang="en-US" altLang="en-US" dirty="0"/>
              <a:t>Place dry blankets over and under the patient.</a:t>
            </a:r>
          </a:p>
        </p:txBody>
      </p:sp>
      <p:sp>
        <p:nvSpPr>
          <p:cNvPr id="2" name="Rectangle 1"/>
          <p:cNvSpPr/>
          <p:nvPr/>
        </p:nvSpPr>
        <p:spPr>
          <a:xfrm>
            <a:off x="898525" y="4193720"/>
            <a:ext cx="4227249" cy="923330"/>
          </a:xfrm>
          <a:prstGeom prst="rect">
            <a:avLst/>
          </a:prstGeom>
        </p:spPr>
        <p:txBody>
          <a:bodyPr wrap="square">
            <a:spAutoFit/>
          </a:bodyPr>
          <a:lstStyle/>
          <a:p>
            <a:r>
              <a:rPr lang="en-US" b="1" dirty="0"/>
              <a:t>FIGURE 33-5 </a:t>
            </a:r>
            <a:r>
              <a:rPr lang="en-US" dirty="0"/>
              <a:t>Place dry blankets over and under the patient with hypothermia; give warm, humidified oxygen, if available.</a:t>
            </a:r>
          </a:p>
        </p:txBody>
      </p:sp>
      <p:sp>
        <p:nvSpPr>
          <p:cNvPr id="3" name="Rectangle 2"/>
          <p:cNvSpPr/>
          <p:nvPr/>
        </p:nvSpPr>
        <p:spPr>
          <a:xfrm>
            <a:off x="898525" y="5134731"/>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5122" name="Picture 2" descr="A photo shows a paramedic sitting beside an unconscious patient lying on a blanket and covered with a blanket. The patient is given an oxygen mask.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74" y="1470025"/>
            <a:ext cx="4229100" cy="2671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pPr>
            <a:r>
              <a:rPr lang="en-US" altLang="en-US" dirty="0"/>
              <a:t>General Management of Cold Emergencies </a:t>
            </a:r>
            <a:r>
              <a:rPr lang="en-US" altLang="en-US" sz="2000" b="0" dirty="0"/>
              <a:t>(2 of 4)</a:t>
            </a:r>
          </a:p>
        </p:txBody>
      </p:sp>
      <p:sp>
        <p:nvSpPr>
          <p:cNvPr id="51203" name="Content Placeholder 2"/>
          <p:cNvSpPr>
            <a:spLocks noGrp="1"/>
          </p:cNvSpPr>
          <p:nvPr>
            <p:ph type="body" idx="1"/>
          </p:nvPr>
        </p:nvSpPr>
        <p:spPr/>
        <p:txBody>
          <a:bodyPr rIns="228600"/>
          <a:lstStyle/>
          <a:p>
            <a:pPr>
              <a:spcBef>
                <a:spcPct val="35000"/>
              </a:spcBef>
            </a:pPr>
            <a:r>
              <a:rPr lang="en-US" altLang="en-US" dirty="0"/>
              <a:t>If available, give the patient warm, humidified oxygen.</a:t>
            </a:r>
          </a:p>
          <a:p>
            <a:pPr>
              <a:spcBef>
                <a:spcPct val="35000"/>
              </a:spcBef>
            </a:pPr>
            <a:r>
              <a:rPr lang="en-US" altLang="en-US" dirty="0"/>
              <a:t>Handle the patient gently.</a:t>
            </a:r>
          </a:p>
          <a:p>
            <a:pPr>
              <a:spcBef>
                <a:spcPct val="35000"/>
              </a:spcBef>
            </a:pPr>
            <a:r>
              <a:rPr lang="en-US" altLang="en-US" dirty="0"/>
              <a:t>Do not massage the extremities.</a:t>
            </a:r>
          </a:p>
          <a:p>
            <a:pPr>
              <a:spcBef>
                <a:spcPct val="35000"/>
              </a:spcBef>
            </a:pPr>
            <a:r>
              <a:rPr lang="en-US" altLang="en-US" dirty="0"/>
              <a:t>Do not allow the patient to eat or use any stimulants.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nSpc>
                <a:spcPct val="85000"/>
              </a:lnSpc>
            </a:pPr>
            <a:r>
              <a:rPr lang="en-US" altLang="en-US" dirty="0"/>
              <a:t>General Management of Cold Emergencies </a:t>
            </a:r>
            <a:r>
              <a:rPr lang="en-US" altLang="en-US" sz="2000" b="0" dirty="0"/>
              <a:t>(3 of 4)</a:t>
            </a:r>
          </a:p>
        </p:txBody>
      </p:sp>
      <p:sp>
        <p:nvSpPr>
          <p:cNvPr id="52227" name="Rectangle 3"/>
          <p:cNvSpPr>
            <a:spLocks noGrp="1" noChangeArrowheads="1"/>
          </p:cNvSpPr>
          <p:nvPr>
            <p:ph type="body" idx="1"/>
          </p:nvPr>
        </p:nvSpPr>
        <p:spPr/>
        <p:txBody>
          <a:bodyPr rIns="228600"/>
          <a:lstStyle/>
          <a:p>
            <a:pPr>
              <a:spcBef>
                <a:spcPct val="35000"/>
              </a:spcBef>
            </a:pPr>
            <a:r>
              <a:rPr lang="en-US" altLang="en-US" dirty="0"/>
              <a:t>Mild hypothermia</a:t>
            </a:r>
          </a:p>
          <a:p>
            <a:pPr lvl="1">
              <a:spcBef>
                <a:spcPct val="35000"/>
              </a:spcBef>
            </a:pPr>
            <a:r>
              <a:rPr lang="en-US" altLang="en-US" dirty="0"/>
              <a:t>Patient is alert, shivering, and responds appropriately.</a:t>
            </a:r>
            <a:endParaRPr lang="en-US" altLang="en-US" dirty="0">
              <a:ea typeface="MS PGothic" charset="-128"/>
            </a:endParaRPr>
          </a:p>
          <a:p>
            <a:pPr lvl="1">
              <a:spcBef>
                <a:spcPct val="35000"/>
              </a:spcBef>
            </a:pPr>
            <a:r>
              <a:rPr lang="en-US" altLang="en-US" dirty="0">
                <a:ea typeface="MS PGothic" charset="-128"/>
              </a:rPr>
              <a:t>Place the patient in a warm environment, and remove wet clothing.</a:t>
            </a:r>
          </a:p>
          <a:p>
            <a:pPr lvl="1">
              <a:spcBef>
                <a:spcPct val="35000"/>
              </a:spcBef>
            </a:pPr>
            <a:r>
              <a:rPr lang="en-US" altLang="en-US" dirty="0">
                <a:ea typeface="MS PGothic" charset="-128"/>
              </a:rPr>
              <a:t>Apply heat packs or hot water bottles to the groin, axillary, and cervical regions.</a:t>
            </a:r>
          </a:p>
          <a:p>
            <a:pPr lvl="1">
              <a:spcBef>
                <a:spcPct val="35000"/>
              </a:spcBef>
            </a:pPr>
            <a:r>
              <a:rPr lang="en-US" altLang="en-US" dirty="0">
                <a:ea typeface="MS PGothic" charset="-128"/>
              </a:rPr>
              <a:t>Give warm fluids by mouth.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nSpc>
                <a:spcPct val="85000"/>
              </a:lnSpc>
            </a:pPr>
            <a:r>
              <a:rPr lang="en-US" altLang="en-US" dirty="0"/>
              <a:t>General Management of Cold Emergencies </a:t>
            </a:r>
            <a:r>
              <a:rPr lang="en-US" altLang="en-US" sz="2000" b="0" dirty="0"/>
              <a:t>(4 of 4)</a:t>
            </a:r>
          </a:p>
        </p:txBody>
      </p:sp>
      <p:sp>
        <p:nvSpPr>
          <p:cNvPr id="53251" name="Rectangle 3"/>
          <p:cNvSpPr>
            <a:spLocks noGrp="1" noChangeArrowheads="1"/>
          </p:cNvSpPr>
          <p:nvPr>
            <p:ph type="body" idx="1"/>
          </p:nvPr>
        </p:nvSpPr>
        <p:spPr/>
        <p:txBody>
          <a:bodyPr rIns="228600"/>
          <a:lstStyle/>
          <a:p>
            <a:pPr>
              <a:spcBef>
                <a:spcPct val="35000"/>
              </a:spcBef>
            </a:pPr>
            <a:r>
              <a:rPr lang="en-US" altLang="en-US" dirty="0"/>
              <a:t>Moderate or severe hypothermia</a:t>
            </a:r>
          </a:p>
          <a:p>
            <a:pPr lvl="1">
              <a:spcBef>
                <a:spcPct val="35000"/>
              </a:spcBef>
            </a:pPr>
            <a:r>
              <a:rPr lang="en-US" altLang="en-US" dirty="0"/>
              <a:t>Do not try to actively rewarm the patient.</a:t>
            </a:r>
          </a:p>
          <a:p>
            <a:pPr lvl="1">
              <a:spcBef>
                <a:spcPct val="35000"/>
              </a:spcBef>
            </a:pPr>
            <a:r>
              <a:rPr lang="en-US" altLang="en-US" dirty="0"/>
              <a:t>The goal is to prevent further heat loss.</a:t>
            </a:r>
          </a:p>
          <a:p>
            <a:pPr lvl="1">
              <a:spcBef>
                <a:spcPct val="35000"/>
              </a:spcBef>
            </a:pPr>
            <a:r>
              <a:rPr lang="en-US" altLang="en-US" dirty="0"/>
              <a:t>Remove the patient from the cold environment.</a:t>
            </a:r>
          </a:p>
          <a:p>
            <a:pPr lvl="1">
              <a:spcBef>
                <a:spcPct val="35000"/>
              </a:spcBef>
            </a:pPr>
            <a:r>
              <a:rPr lang="en-US" altLang="en-US" dirty="0"/>
              <a:t>Remove wet clothing, cover with a blanket, and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nSpc>
                <a:spcPct val="85000"/>
              </a:lnSpc>
            </a:pPr>
            <a:r>
              <a:rPr lang="en-US" altLang="en-US" dirty="0"/>
              <a:t>Emergency Care of Local Cold Injuries </a:t>
            </a:r>
            <a:r>
              <a:rPr lang="en-US" altLang="en-US" sz="2000" b="0" dirty="0"/>
              <a:t>(1 of 3)</a:t>
            </a:r>
          </a:p>
        </p:txBody>
      </p:sp>
      <p:sp>
        <p:nvSpPr>
          <p:cNvPr id="54275" name="Rectangle 3"/>
          <p:cNvSpPr>
            <a:spLocks noGrp="1" noChangeArrowheads="1"/>
          </p:cNvSpPr>
          <p:nvPr>
            <p:ph type="body" idx="1"/>
          </p:nvPr>
        </p:nvSpPr>
        <p:spPr/>
        <p:txBody>
          <a:bodyPr rIns="228600"/>
          <a:lstStyle/>
          <a:p>
            <a:pPr>
              <a:spcBef>
                <a:spcPct val="35000"/>
              </a:spcBef>
            </a:pPr>
            <a:r>
              <a:rPr lang="en-US" altLang="en-US" dirty="0"/>
              <a:t>Remove the patient from further exposure to the cold.</a:t>
            </a:r>
          </a:p>
          <a:p>
            <a:pPr>
              <a:spcBef>
                <a:spcPct val="35000"/>
              </a:spcBef>
            </a:pPr>
            <a:r>
              <a:rPr lang="en-US" altLang="en-US" dirty="0"/>
              <a:t>Handle the injured part gently and protect it from further injury.</a:t>
            </a:r>
          </a:p>
          <a:p>
            <a:pPr>
              <a:spcBef>
                <a:spcPct val="35000"/>
              </a:spcBef>
            </a:pPr>
            <a:r>
              <a:rPr lang="en-US" altLang="en-US" dirty="0"/>
              <a:t>Remove any wet or restricting clothing over the injured part.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nSpc>
                <a:spcPct val="85000"/>
              </a:lnSpc>
            </a:pPr>
            <a:r>
              <a:rPr lang="en-US" altLang="en-US" dirty="0"/>
              <a:t>Introduction </a:t>
            </a:r>
            <a:r>
              <a:rPr lang="en-US" altLang="en-US" sz="2000" b="0" dirty="0"/>
              <a:t>(1 of 2)</a:t>
            </a:r>
          </a:p>
        </p:txBody>
      </p:sp>
      <p:sp>
        <p:nvSpPr>
          <p:cNvPr id="7171" name="Content Placeholder 2"/>
          <p:cNvSpPr>
            <a:spLocks noGrp="1"/>
          </p:cNvSpPr>
          <p:nvPr>
            <p:ph type="body" idx="1"/>
          </p:nvPr>
        </p:nvSpPr>
        <p:spPr/>
        <p:txBody>
          <a:bodyPr rIns="228600"/>
          <a:lstStyle/>
          <a:p>
            <a:pPr>
              <a:spcBef>
                <a:spcPct val="35000"/>
              </a:spcBef>
            </a:pPr>
            <a:r>
              <a:rPr lang="en-US" altLang="en-US" dirty="0"/>
              <a:t>Medical emergencies can result from environmental factors.</a:t>
            </a:r>
          </a:p>
          <a:p>
            <a:pPr>
              <a:spcBef>
                <a:spcPct val="35000"/>
              </a:spcBef>
            </a:pPr>
            <a:r>
              <a:rPr lang="en-US" altLang="en-US" dirty="0"/>
              <a:t>Certain populations are at higher risk</a:t>
            </a:r>
            <a:r>
              <a:rPr lang="en-US" altLang="en-US" dirty="0">
                <a:solidFill>
                  <a:schemeClr val="tx2"/>
                </a:solidFill>
              </a:rPr>
              <a:t>:</a:t>
            </a:r>
          </a:p>
          <a:p>
            <a:pPr lvl="1">
              <a:spcBef>
                <a:spcPct val="35000"/>
              </a:spcBef>
            </a:pPr>
            <a:r>
              <a:rPr lang="en-US" altLang="en-US" dirty="0"/>
              <a:t>Children</a:t>
            </a:r>
          </a:p>
          <a:p>
            <a:pPr lvl="1">
              <a:spcBef>
                <a:spcPct val="35000"/>
              </a:spcBef>
            </a:pPr>
            <a:r>
              <a:rPr lang="en-US" altLang="en-US" dirty="0"/>
              <a:t>Older people</a:t>
            </a:r>
          </a:p>
          <a:p>
            <a:pPr lvl="1">
              <a:spcBef>
                <a:spcPct val="35000"/>
              </a:spcBef>
            </a:pPr>
            <a:r>
              <a:rPr lang="en-US" altLang="en-US" dirty="0"/>
              <a:t>People with chronic illnesses</a:t>
            </a:r>
          </a:p>
          <a:p>
            <a:pPr lvl="1">
              <a:spcBef>
                <a:spcPct val="35000"/>
              </a:spcBef>
            </a:pPr>
            <a:r>
              <a:rPr lang="en-US" altLang="en-US" dirty="0"/>
              <a:t>Young adults who overexert themselves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nSpc>
                <a:spcPct val="85000"/>
              </a:lnSpc>
            </a:pPr>
            <a:r>
              <a:rPr lang="en-US" altLang="en-US" dirty="0"/>
              <a:t>Emergency Care of Local Cold Injuries </a:t>
            </a:r>
            <a:r>
              <a:rPr lang="en-US" altLang="en-US" sz="2000" b="0" dirty="0"/>
              <a:t>(2 of 3)</a:t>
            </a:r>
          </a:p>
        </p:txBody>
      </p:sp>
      <p:sp>
        <p:nvSpPr>
          <p:cNvPr id="55299" name="Rectangle 3"/>
          <p:cNvSpPr>
            <a:spLocks noGrp="1" noChangeArrowheads="1"/>
          </p:cNvSpPr>
          <p:nvPr>
            <p:ph type="body" idx="1"/>
          </p:nvPr>
        </p:nvSpPr>
        <p:spPr/>
        <p:txBody>
          <a:bodyPr rIns="228600"/>
          <a:lstStyle/>
          <a:p>
            <a:pPr>
              <a:spcBef>
                <a:spcPct val="35000"/>
              </a:spcBef>
            </a:pPr>
            <a:r>
              <a:rPr lang="en-US" altLang="en-US" dirty="0"/>
              <a:t>If transport will be delayed, consider active rewarming.</a:t>
            </a:r>
          </a:p>
          <a:p>
            <a:pPr lvl="1">
              <a:spcBef>
                <a:spcPct val="35000"/>
              </a:spcBef>
            </a:pPr>
            <a:r>
              <a:rPr lang="en-US" altLang="en-US" dirty="0"/>
              <a:t>With frostnip, contact with a warm object may be all that is needed.</a:t>
            </a:r>
          </a:p>
          <a:p>
            <a:pPr lvl="1">
              <a:spcBef>
                <a:spcPct val="35000"/>
              </a:spcBef>
            </a:pPr>
            <a:r>
              <a:rPr lang="en-US" altLang="en-US" dirty="0"/>
              <a:t>With immersion foot, remove wet shoes, boots, and socks, and rewarm the foot gradually.</a:t>
            </a:r>
          </a:p>
          <a:p>
            <a:pPr lvl="1">
              <a:spcBef>
                <a:spcPct val="35000"/>
              </a:spcBef>
            </a:pPr>
            <a:r>
              <a:rPr lang="en-US" altLang="en-US" dirty="0"/>
              <a:t>With a late or deep cold injury, do not apply heat or rewarm the part.</a:t>
            </a:r>
          </a:p>
          <a:p>
            <a:pPr lvl="1">
              <a:spcBef>
                <a:spcPct val="35000"/>
              </a:spcBef>
            </a:pPr>
            <a:r>
              <a:rPr lang="en-US" altLang="en-US" dirty="0"/>
              <a:t>Never rub or massage injured tissues.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nSpc>
                <a:spcPct val="85000"/>
              </a:lnSpc>
            </a:pPr>
            <a:r>
              <a:rPr lang="en-US" altLang="en-US" dirty="0"/>
              <a:t>Emergency Care of Local Cold Injuries </a:t>
            </a:r>
            <a:r>
              <a:rPr lang="en-US" altLang="en-US" sz="2000" b="0" dirty="0"/>
              <a:t>(3 of 3)</a:t>
            </a:r>
          </a:p>
        </p:txBody>
      </p:sp>
      <p:sp>
        <p:nvSpPr>
          <p:cNvPr id="56323" name="Rectangle 3"/>
          <p:cNvSpPr>
            <a:spLocks noGrp="1" noChangeArrowheads="1"/>
          </p:cNvSpPr>
          <p:nvPr>
            <p:ph type="body" idx="1"/>
          </p:nvPr>
        </p:nvSpPr>
        <p:spPr/>
        <p:txBody>
          <a:bodyPr rIns="228600"/>
          <a:lstStyle/>
          <a:p>
            <a:pPr>
              <a:spcBef>
                <a:spcPct val="35000"/>
              </a:spcBef>
            </a:pPr>
            <a:r>
              <a:rPr lang="en-US" altLang="en-US" dirty="0"/>
              <a:t>Rewarming in the field</a:t>
            </a:r>
          </a:p>
          <a:p>
            <a:pPr lvl="1">
              <a:spcBef>
                <a:spcPct val="35000"/>
              </a:spcBef>
            </a:pPr>
            <a:r>
              <a:rPr lang="en-US" altLang="en-US" dirty="0"/>
              <a:t>Immerse the frostbitten part in water between 102</a:t>
            </a:r>
            <a:r>
              <a:rPr lang="en-US" dirty="0"/>
              <a:t>°</a:t>
            </a:r>
            <a:r>
              <a:rPr lang="en-US" altLang="en-US" dirty="0">
                <a:ea typeface="MS PGothic" charset="-128"/>
              </a:rPr>
              <a:t>F and 104</a:t>
            </a:r>
            <a:r>
              <a:rPr lang="en-US" dirty="0"/>
              <a:t>°</a:t>
            </a:r>
            <a:r>
              <a:rPr lang="en-US" altLang="en-US" dirty="0">
                <a:ea typeface="MS PGothic" charset="-128"/>
              </a:rPr>
              <a:t>F.</a:t>
            </a:r>
          </a:p>
          <a:p>
            <a:pPr lvl="1">
              <a:spcBef>
                <a:spcPct val="35000"/>
              </a:spcBef>
            </a:pPr>
            <a:r>
              <a:rPr lang="en-US" altLang="en-US" dirty="0">
                <a:ea typeface="MS PGothic" charset="-128"/>
              </a:rPr>
              <a:t>Dress the area with dry, sterile dressings.</a:t>
            </a:r>
          </a:p>
          <a:p>
            <a:pPr lvl="1">
              <a:spcBef>
                <a:spcPct val="35000"/>
              </a:spcBef>
            </a:pPr>
            <a:r>
              <a:rPr lang="en-US" altLang="en-US" dirty="0">
                <a:ea typeface="MS PGothic" charset="-128"/>
              </a:rPr>
              <a:t>If blisters have formed, do not break them.</a:t>
            </a:r>
          </a:p>
          <a:p>
            <a:pPr lvl="1">
              <a:spcBef>
                <a:spcPct val="35000"/>
              </a:spcBef>
            </a:pPr>
            <a:r>
              <a:rPr lang="en-US" altLang="en-US" dirty="0">
                <a:ea typeface="MS PGothic" charset="-128"/>
              </a:rPr>
              <a:t>Never attempt rewarming if there is any chance that the part may freeze again. </a:t>
            </a:r>
          </a:p>
          <a:p>
            <a:pPr lvl="1">
              <a:spcBef>
                <a:spcPct val="35000"/>
              </a:spcBef>
            </a:pPr>
            <a:endParaRPr lang="en-US" altLang="en-US" dirty="0">
              <a:ea typeface="MS PGothic"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pPr>
            <a:r>
              <a:rPr lang="en-US" altLang="en-US" dirty="0"/>
              <a:t>Cold Exposure and You</a:t>
            </a:r>
          </a:p>
        </p:txBody>
      </p:sp>
      <p:sp>
        <p:nvSpPr>
          <p:cNvPr id="57347" name="Content Placeholder 2"/>
          <p:cNvSpPr>
            <a:spLocks noGrp="1"/>
          </p:cNvSpPr>
          <p:nvPr>
            <p:ph type="body" idx="1"/>
          </p:nvPr>
        </p:nvSpPr>
        <p:spPr/>
        <p:txBody>
          <a:bodyPr rIns="228600"/>
          <a:lstStyle/>
          <a:p>
            <a:pPr>
              <a:spcBef>
                <a:spcPct val="35000"/>
              </a:spcBef>
            </a:pPr>
            <a:r>
              <a:rPr lang="en-US" altLang="en-US" dirty="0"/>
              <a:t>You are at risk for hypothermia if you work in a cold environment.</a:t>
            </a:r>
          </a:p>
          <a:p>
            <a:pPr>
              <a:spcBef>
                <a:spcPct val="35000"/>
              </a:spcBef>
            </a:pPr>
            <a:r>
              <a:rPr lang="en-US" altLang="en-US" dirty="0"/>
              <a:t>If cold weather search-and-rescue is possible in your area, you need:</a:t>
            </a:r>
          </a:p>
          <a:p>
            <a:pPr lvl="1">
              <a:spcBef>
                <a:spcPct val="35000"/>
              </a:spcBef>
            </a:pPr>
            <a:r>
              <a:rPr lang="en-US" altLang="en-US" dirty="0"/>
              <a:t>Survival training</a:t>
            </a:r>
          </a:p>
          <a:p>
            <a:pPr lvl="1">
              <a:spcBef>
                <a:spcPct val="35000"/>
              </a:spcBef>
            </a:pPr>
            <a:r>
              <a:rPr lang="en-US" altLang="en-US" dirty="0"/>
              <a:t>Precautionary tips</a:t>
            </a:r>
          </a:p>
          <a:p>
            <a:pPr>
              <a:spcBef>
                <a:spcPct val="35000"/>
              </a:spcBef>
            </a:pPr>
            <a:r>
              <a:rPr lang="en-US" altLang="en-US" dirty="0"/>
              <a:t>Wear appropriate clothing.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Heat Exposure </a:t>
            </a:r>
            <a:r>
              <a:rPr lang="en-US" altLang="en-US" sz="2000" b="0" dirty="0"/>
              <a:t>(1 of 3)</a:t>
            </a:r>
            <a:endParaRPr lang="en-US" dirty="0"/>
          </a:p>
        </p:txBody>
      </p:sp>
      <p:sp>
        <p:nvSpPr>
          <p:cNvPr id="58371" name="Content Placeholder 2"/>
          <p:cNvSpPr>
            <a:spLocks noGrp="1"/>
          </p:cNvSpPr>
          <p:nvPr>
            <p:ph idx="1"/>
          </p:nvPr>
        </p:nvSpPr>
        <p:spPr/>
        <p:txBody>
          <a:bodyPr rIns="228600"/>
          <a:lstStyle/>
          <a:p>
            <a:pPr>
              <a:spcBef>
                <a:spcPct val="35000"/>
              </a:spcBef>
            </a:pPr>
            <a:r>
              <a:rPr lang="en-US" altLang="en-US" dirty="0"/>
              <a:t>In a hot environment, the body tries to rid itself of excess heat.</a:t>
            </a:r>
          </a:p>
          <a:p>
            <a:pPr lvl="1">
              <a:spcBef>
                <a:spcPct val="35000"/>
              </a:spcBef>
            </a:pPr>
            <a:r>
              <a:rPr lang="en-US" altLang="en-US" dirty="0"/>
              <a:t>Sweating and dilation of skin blood vessels</a:t>
            </a:r>
          </a:p>
          <a:p>
            <a:pPr lvl="1">
              <a:spcBef>
                <a:spcPct val="35000"/>
              </a:spcBef>
            </a:pPr>
            <a:r>
              <a:rPr lang="en-US" altLang="en-US" dirty="0"/>
              <a:t>Removal of clothing and relocation to a cooler environment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type="body" idx="1"/>
          </p:nvPr>
        </p:nvSpPr>
        <p:spPr/>
        <p:txBody>
          <a:bodyPr rIns="228600"/>
          <a:lstStyle/>
          <a:p>
            <a:pPr>
              <a:spcBef>
                <a:spcPct val="35000"/>
              </a:spcBef>
            </a:pPr>
            <a:r>
              <a:rPr lang="en-US" altLang="en-US" dirty="0"/>
              <a:t>Hyperthermia is a core temperature of 101°F (38.3°C) or higher.</a:t>
            </a:r>
          </a:p>
          <a:p>
            <a:pPr>
              <a:spcBef>
                <a:spcPct val="35000"/>
              </a:spcBef>
            </a:pPr>
            <a:r>
              <a:rPr lang="en-US" altLang="en-US" dirty="0"/>
              <a:t>Risk factors of heat illness:</a:t>
            </a:r>
          </a:p>
          <a:p>
            <a:pPr lvl="1">
              <a:spcBef>
                <a:spcPct val="35000"/>
              </a:spcBef>
            </a:pPr>
            <a:r>
              <a:rPr lang="en-US" altLang="en-US" dirty="0">
                <a:ea typeface="MS PGothic" charset="-128"/>
              </a:rPr>
              <a:t>High air temperature (reduces radiation)</a:t>
            </a:r>
          </a:p>
          <a:p>
            <a:pPr lvl="1">
              <a:spcBef>
                <a:spcPct val="35000"/>
              </a:spcBef>
            </a:pPr>
            <a:r>
              <a:rPr lang="en-US" altLang="en-US" dirty="0">
                <a:ea typeface="MS PGothic" charset="-128"/>
              </a:rPr>
              <a:t>High humidity (reduces evaporation)</a:t>
            </a:r>
          </a:p>
          <a:p>
            <a:pPr lvl="1">
              <a:spcBef>
                <a:spcPct val="35000"/>
              </a:spcBef>
            </a:pPr>
            <a:r>
              <a:rPr lang="en-US" altLang="en-US" dirty="0">
                <a:ea typeface="MS PGothic" charset="-128"/>
              </a:rPr>
              <a:t>Lack of acclimation to the heat</a:t>
            </a:r>
          </a:p>
          <a:p>
            <a:pPr lvl="1">
              <a:spcBef>
                <a:spcPct val="35000"/>
              </a:spcBef>
            </a:pPr>
            <a:r>
              <a:rPr lang="en-US" altLang="en-US" dirty="0">
                <a:ea typeface="MS PGothic" charset="-128"/>
              </a:rPr>
              <a:t>Vigorous exercise (loss of fluid and electrolytes)</a:t>
            </a:r>
          </a:p>
        </p:txBody>
      </p:sp>
      <p:sp>
        <p:nvSpPr>
          <p:cNvPr id="2" name="Title 1"/>
          <p:cNvSpPr>
            <a:spLocks noGrp="1"/>
          </p:cNvSpPr>
          <p:nvPr>
            <p:ph type="title"/>
          </p:nvPr>
        </p:nvSpPr>
        <p:spPr/>
        <p:txBody>
          <a:bodyPr/>
          <a:lstStyle/>
          <a:p>
            <a:r>
              <a:rPr lang="en-US" altLang="en-US" dirty="0"/>
              <a:t>Heat Exposure </a:t>
            </a:r>
            <a:r>
              <a:rPr lang="en-US" altLang="en-US" sz="2000" b="0" dirty="0"/>
              <a:t>(2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p:txBody>
          <a:bodyPr rIns="228600"/>
          <a:lstStyle/>
          <a:p>
            <a:pPr>
              <a:spcBef>
                <a:spcPct val="35000"/>
              </a:spcBef>
            </a:pPr>
            <a:r>
              <a:rPr lang="en-US" altLang="en-US" dirty="0"/>
              <a:t>Persons at greatest risk for heat illnesses are:</a:t>
            </a:r>
          </a:p>
          <a:p>
            <a:pPr lvl="1">
              <a:spcBef>
                <a:spcPct val="35000"/>
              </a:spcBef>
            </a:pPr>
            <a:r>
              <a:rPr lang="en-US" altLang="en-US" dirty="0"/>
              <a:t>Children (especially newborns and infants)</a:t>
            </a:r>
          </a:p>
          <a:p>
            <a:pPr lvl="1">
              <a:spcBef>
                <a:spcPct val="35000"/>
              </a:spcBef>
            </a:pPr>
            <a:r>
              <a:rPr lang="en-US" altLang="en-US" dirty="0"/>
              <a:t>Geriatric patients</a:t>
            </a:r>
          </a:p>
          <a:p>
            <a:pPr lvl="1">
              <a:spcBef>
                <a:spcPct val="35000"/>
              </a:spcBef>
            </a:pPr>
            <a:r>
              <a:rPr lang="en-US" altLang="en-US" dirty="0"/>
              <a:t>Patients with heart disease, COPD, diabetes, dehydration, and obesity</a:t>
            </a:r>
          </a:p>
          <a:p>
            <a:pPr lvl="1">
              <a:spcBef>
                <a:spcPct val="35000"/>
              </a:spcBef>
            </a:pPr>
            <a:r>
              <a:rPr lang="en-US" altLang="en-US" dirty="0"/>
              <a:t>Patients with limited mobility</a:t>
            </a:r>
          </a:p>
        </p:txBody>
      </p:sp>
      <p:sp>
        <p:nvSpPr>
          <p:cNvPr id="2" name="Title 1"/>
          <p:cNvSpPr>
            <a:spLocks noGrp="1"/>
          </p:cNvSpPr>
          <p:nvPr>
            <p:ph type="title"/>
          </p:nvPr>
        </p:nvSpPr>
        <p:spPr/>
        <p:txBody>
          <a:bodyPr/>
          <a:lstStyle/>
          <a:p>
            <a:r>
              <a:rPr lang="en-US" altLang="en-US" dirty="0"/>
              <a:t>Heat Exposure </a:t>
            </a:r>
            <a:r>
              <a:rPr lang="en-US" altLang="en-US" sz="2000" b="0" dirty="0"/>
              <a:t>(3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r>
              <a:rPr lang="en-US" altLang="en-US" dirty="0"/>
              <a:t>Heat Cramps</a:t>
            </a:r>
          </a:p>
        </p:txBody>
      </p:sp>
      <p:sp>
        <p:nvSpPr>
          <p:cNvPr id="61443" name="Rectangle 5"/>
          <p:cNvSpPr>
            <a:spLocks noGrp="1" noChangeArrowheads="1"/>
          </p:cNvSpPr>
          <p:nvPr>
            <p:ph type="body" idx="1"/>
          </p:nvPr>
        </p:nvSpPr>
        <p:spPr/>
        <p:txBody>
          <a:bodyPr/>
          <a:lstStyle/>
          <a:p>
            <a:r>
              <a:rPr lang="en-US" altLang="en-US" dirty="0"/>
              <a:t>Painful muscle spasms that occur after vigorous exercise</a:t>
            </a:r>
          </a:p>
          <a:p>
            <a:r>
              <a:rPr lang="en-US" altLang="en-US" dirty="0"/>
              <a:t>Do not occur only when it is hot outdoors</a:t>
            </a:r>
          </a:p>
          <a:p>
            <a:r>
              <a:rPr lang="en-US" altLang="en-US" dirty="0"/>
              <a:t>Exact cause is not well understood.</a:t>
            </a:r>
          </a:p>
          <a:p>
            <a:r>
              <a:rPr lang="en-US" altLang="en-US" dirty="0"/>
              <a:t>Usually occur in the leg or abdominal muscles</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nSpc>
                <a:spcPct val="85000"/>
              </a:lnSpc>
            </a:pPr>
            <a:r>
              <a:rPr lang="en-US" altLang="en-US" dirty="0"/>
              <a:t>Heat Exhaustion </a:t>
            </a:r>
            <a:r>
              <a:rPr lang="en-US" altLang="en-US" sz="2000" b="0" dirty="0"/>
              <a:t>(1 of 2)</a:t>
            </a:r>
          </a:p>
        </p:txBody>
      </p:sp>
      <p:sp>
        <p:nvSpPr>
          <p:cNvPr id="62467" name="Rectangle 3"/>
          <p:cNvSpPr>
            <a:spLocks noGrp="1" noChangeArrowheads="1"/>
          </p:cNvSpPr>
          <p:nvPr>
            <p:ph type="body" idx="1"/>
          </p:nvPr>
        </p:nvSpPr>
        <p:spPr/>
        <p:txBody>
          <a:bodyPr rIns="228600"/>
          <a:lstStyle/>
          <a:p>
            <a:pPr>
              <a:spcBef>
                <a:spcPct val="35000"/>
              </a:spcBef>
            </a:pPr>
            <a:r>
              <a:rPr lang="en-US" altLang="en-US" dirty="0"/>
              <a:t>Most common illness caused by heat</a:t>
            </a:r>
          </a:p>
          <a:p>
            <a:pPr>
              <a:spcBef>
                <a:spcPct val="35000"/>
              </a:spcBef>
            </a:pPr>
            <a:r>
              <a:rPr lang="en-US" altLang="en-US" dirty="0"/>
              <a:t>Causes:</a:t>
            </a:r>
          </a:p>
          <a:p>
            <a:pPr lvl="1">
              <a:spcBef>
                <a:spcPct val="35000"/>
              </a:spcBef>
            </a:pPr>
            <a:r>
              <a:rPr lang="en-US" altLang="en-US" dirty="0"/>
              <a:t>Hypovolemia as the result of the loss of water and electrolytes</a:t>
            </a:r>
          </a:p>
          <a:p>
            <a:pPr lvl="1">
              <a:spcBef>
                <a:spcPct val="35000"/>
              </a:spcBef>
            </a:pPr>
            <a:r>
              <a:rPr lang="en-US" altLang="en-US" dirty="0"/>
              <a:t>High humidity</a:t>
            </a:r>
          </a:p>
          <a:p>
            <a:pPr lvl="1">
              <a:spcBef>
                <a:spcPct val="35000"/>
              </a:spcBef>
            </a:pPr>
            <a:r>
              <a:rPr lang="en-US" altLang="en-US" dirty="0"/>
              <a:t>Exertion in poorly ventilated areas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nSpc>
                <a:spcPct val="85000"/>
              </a:lnSpc>
            </a:pPr>
            <a:r>
              <a:rPr lang="en-US" altLang="en-US" dirty="0"/>
              <a:t>Heat Exhaustion </a:t>
            </a:r>
            <a:r>
              <a:rPr lang="en-US" altLang="en-US" sz="2000" b="0" dirty="0"/>
              <a:t>(2 of 2)</a:t>
            </a:r>
          </a:p>
        </p:txBody>
      </p:sp>
      <p:sp>
        <p:nvSpPr>
          <p:cNvPr id="63491" name="Rectangle 3"/>
          <p:cNvSpPr>
            <a:spLocks noGrp="1" noChangeArrowheads="1"/>
          </p:cNvSpPr>
          <p:nvPr>
            <p:ph type="body" idx="1"/>
          </p:nvPr>
        </p:nvSpPr>
        <p:spPr/>
        <p:txBody>
          <a:bodyPr rIns="228600"/>
          <a:lstStyle/>
          <a:p>
            <a:pPr>
              <a:spcBef>
                <a:spcPct val="35000"/>
              </a:spcBef>
            </a:pPr>
            <a:r>
              <a:rPr lang="en-US" altLang="en-US" dirty="0"/>
              <a:t>Signs and symptoms</a:t>
            </a:r>
          </a:p>
          <a:p>
            <a:pPr lvl="1">
              <a:spcBef>
                <a:spcPct val="35000"/>
              </a:spcBef>
            </a:pPr>
            <a:r>
              <a:rPr lang="en-US" altLang="en-US" dirty="0"/>
              <a:t>Dizziness, weakness, or syncope</a:t>
            </a:r>
          </a:p>
          <a:p>
            <a:pPr lvl="1">
              <a:spcBef>
                <a:spcPct val="35000"/>
              </a:spcBef>
            </a:pPr>
            <a:r>
              <a:rPr lang="en-US" altLang="en-US" dirty="0"/>
              <a:t>Nausea, vomiting, or headache</a:t>
            </a:r>
          </a:p>
          <a:p>
            <a:pPr lvl="1">
              <a:spcBef>
                <a:spcPct val="35000"/>
              </a:spcBef>
            </a:pPr>
            <a:r>
              <a:rPr lang="en-US" altLang="en-US" dirty="0"/>
              <a:t>Cold, clammy skin with ashen pallor</a:t>
            </a:r>
          </a:p>
          <a:p>
            <a:pPr lvl="1">
              <a:spcBef>
                <a:spcPct val="35000"/>
              </a:spcBef>
            </a:pPr>
            <a:r>
              <a:rPr lang="en-US" altLang="en-US" dirty="0"/>
              <a:t>Dry tongue and thirst</a:t>
            </a:r>
          </a:p>
          <a:p>
            <a:pPr lvl="1">
              <a:spcBef>
                <a:spcPct val="35000"/>
              </a:spcBef>
            </a:pPr>
            <a:r>
              <a:rPr lang="en-US" altLang="en-US" dirty="0"/>
              <a:t>Normal vital signs</a:t>
            </a:r>
          </a:p>
          <a:p>
            <a:pPr lvl="1">
              <a:spcBef>
                <a:spcPct val="35000"/>
              </a:spcBef>
            </a:pPr>
            <a:r>
              <a:rPr lang="en-US" altLang="en-US" dirty="0"/>
              <a:t>Normal or slightly elevated body temperature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nSpc>
                <a:spcPct val="85000"/>
              </a:lnSpc>
            </a:pPr>
            <a:r>
              <a:rPr lang="en-US" altLang="en-US" dirty="0"/>
              <a:t>Heatstroke </a:t>
            </a:r>
            <a:r>
              <a:rPr lang="en-US" altLang="en-US" sz="2000" b="0" dirty="0"/>
              <a:t>(1 of 3)</a:t>
            </a:r>
          </a:p>
        </p:txBody>
      </p:sp>
      <p:sp>
        <p:nvSpPr>
          <p:cNvPr id="65539" name="Rectangle 3"/>
          <p:cNvSpPr>
            <a:spLocks noGrp="1" noChangeArrowheads="1"/>
          </p:cNvSpPr>
          <p:nvPr>
            <p:ph type="body" idx="1"/>
          </p:nvPr>
        </p:nvSpPr>
        <p:spPr/>
        <p:txBody>
          <a:bodyPr rIns="228600"/>
          <a:lstStyle/>
          <a:p>
            <a:pPr>
              <a:spcBef>
                <a:spcPct val="35000"/>
              </a:spcBef>
            </a:pPr>
            <a:r>
              <a:rPr lang="en-US" altLang="en-US" dirty="0"/>
              <a:t>Least common but most serious illness caused by heat exposure</a:t>
            </a:r>
          </a:p>
          <a:p>
            <a:pPr>
              <a:spcBef>
                <a:spcPct val="35000"/>
              </a:spcBef>
            </a:pPr>
            <a:r>
              <a:rPr lang="en-US" altLang="en-US" dirty="0"/>
              <a:t>Occurs when the body is subjected to more heat than it can handle, and normal mechanisms are overwhelmed.</a:t>
            </a:r>
          </a:p>
          <a:p>
            <a:pPr>
              <a:spcBef>
                <a:spcPct val="35000"/>
              </a:spcBef>
            </a:pPr>
            <a:r>
              <a:rPr lang="en-US" altLang="en-US" dirty="0"/>
              <a:t>Untreated heatstroke always results in death.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nSpc>
                <a:spcPct val="85000"/>
              </a:lnSpc>
            </a:pPr>
            <a:r>
              <a:rPr lang="en-US" altLang="en-US" dirty="0"/>
              <a:t>Introduction </a:t>
            </a:r>
            <a:r>
              <a:rPr lang="en-US" altLang="en-US" sz="2000" b="0" dirty="0"/>
              <a:t>(2 of 2)</a:t>
            </a:r>
          </a:p>
        </p:txBody>
      </p:sp>
      <p:sp>
        <p:nvSpPr>
          <p:cNvPr id="8195" name="Rectangle 3"/>
          <p:cNvSpPr>
            <a:spLocks noGrp="1" noChangeArrowheads="1"/>
          </p:cNvSpPr>
          <p:nvPr>
            <p:ph type="body" idx="1"/>
          </p:nvPr>
        </p:nvSpPr>
        <p:spPr/>
        <p:txBody>
          <a:bodyPr rIns="228600"/>
          <a:lstStyle/>
          <a:p>
            <a:pPr>
              <a:spcBef>
                <a:spcPct val="35000"/>
              </a:spcBef>
            </a:pPr>
            <a:r>
              <a:rPr lang="en-US" altLang="en-US" dirty="0"/>
              <a:t>Environmental emergencies</a:t>
            </a:r>
            <a:r>
              <a:rPr lang="en-US" altLang="en-US" b="1" dirty="0"/>
              <a:t> </a:t>
            </a:r>
            <a:r>
              <a:rPr lang="en-US" altLang="en-US" dirty="0"/>
              <a:t>include:</a:t>
            </a:r>
          </a:p>
          <a:p>
            <a:pPr lvl="1">
              <a:spcBef>
                <a:spcPct val="35000"/>
              </a:spcBef>
            </a:pPr>
            <a:r>
              <a:rPr lang="en-US" altLang="en-US" dirty="0"/>
              <a:t>Heat- and cold-related emergencies</a:t>
            </a:r>
          </a:p>
          <a:p>
            <a:pPr lvl="1">
              <a:spcBef>
                <a:spcPct val="35000"/>
              </a:spcBef>
            </a:pPr>
            <a:r>
              <a:rPr lang="en-US" altLang="en-US" dirty="0"/>
              <a:t>Water emergencies</a:t>
            </a:r>
          </a:p>
          <a:p>
            <a:pPr lvl="1">
              <a:spcBef>
                <a:spcPct val="35000"/>
              </a:spcBef>
            </a:pPr>
            <a:r>
              <a:rPr lang="en-US" altLang="en-US" dirty="0"/>
              <a:t>Pressure-related injuries</a:t>
            </a:r>
          </a:p>
          <a:p>
            <a:pPr lvl="1">
              <a:spcBef>
                <a:spcPct val="35000"/>
              </a:spcBef>
            </a:pPr>
            <a:r>
              <a:rPr lang="en-US" altLang="en-US" dirty="0"/>
              <a:t>Injuries caused by lightning</a:t>
            </a:r>
          </a:p>
          <a:p>
            <a:pPr lvl="1">
              <a:spcBef>
                <a:spcPct val="35000"/>
              </a:spcBef>
            </a:pPr>
            <a:r>
              <a:rPr lang="en-US" altLang="en-US" dirty="0"/>
              <a:t>Envenomation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nSpc>
                <a:spcPct val="85000"/>
              </a:lnSpc>
            </a:pPr>
            <a:r>
              <a:rPr lang="en-US" altLang="en-US" dirty="0"/>
              <a:t>Heatstroke </a:t>
            </a:r>
            <a:r>
              <a:rPr lang="en-US" altLang="en-US" sz="2000" b="0" dirty="0"/>
              <a:t>(2 of 3)</a:t>
            </a:r>
          </a:p>
        </p:txBody>
      </p:sp>
      <p:sp>
        <p:nvSpPr>
          <p:cNvPr id="66563" name="Rectangle 3"/>
          <p:cNvSpPr>
            <a:spLocks noGrp="1" noChangeArrowheads="1"/>
          </p:cNvSpPr>
          <p:nvPr>
            <p:ph type="body" idx="1"/>
          </p:nvPr>
        </p:nvSpPr>
        <p:spPr/>
        <p:txBody>
          <a:bodyPr rIns="228600"/>
          <a:lstStyle/>
          <a:p>
            <a:pPr>
              <a:spcBef>
                <a:spcPct val="35000"/>
              </a:spcBef>
            </a:pPr>
            <a:r>
              <a:rPr lang="en-US" altLang="en-US" dirty="0"/>
              <a:t>Typical onset situations</a:t>
            </a:r>
          </a:p>
          <a:p>
            <a:pPr lvl="1">
              <a:spcBef>
                <a:spcPct val="35000"/>
              </a:spcBef>
            </a:pPr>
            <a:r>
              <a:rPr lang="en-US" altLang="en-US" dirty="0"/>
              <a:t>During vigorous physical activity </a:t>
            </a:r>
          </a:p>
          <a:p>
            <a:pPr lvl="1">
              <a:spcBef>
                <a:spcPct val="35000"/>
              </a:spcBef>
            </a:pPr>
            <a:r>
              <a:rPr lang="en-US" altLang="en-US" dirty="0"/>
              <a:t>Outdoors or in a closed, poorly ventilated, humid space</a:t>
            </a:r>
          </a:p>
          <a:p>
            <a:pPr lvl="1">
              <a:spcBef>
                <a:spcPct val="35000"/>
              </a:spcBef>
            </a:pPr>
            <a:r>
              <a:rPr lang="en-US" altLang="en-US" dirty="0"/>
              <a:t>During heat waves without sufficient air conditioning or poor ventilation</a:t>
            </a:r>
          </a:p>
          <a:p>
            <a:pPr lvl="1">
              <a:spcBef>
                <a:spcPct val="35000"/>
              </a:spcBef>
            </a:pPr>
            <a:r>
              <a:rPr lang="en-US" altLang="en-US" dirty="0"/>
              <a:t>Children left unattended in a locked car on a hot day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nSpc>
                <a:spcPct val="85000"/>
              </a:lnSpc>
            </a:pPr>
            <a:r>
              <a:rPr lang="en-US" altLang="en-US" dirty="0"/>
              <a:t>Heatstroke </a:t>
            </a:r>
            <a:r>
              <a:rPr lang="en-US" altLang="en-US" sz="2000" b="0" dirty="0"/>
              <a:t>(3 of 3)</a:t>
            </a:r>
          </a:p>
        </p:txBody>
      </p:sp>
      <p:sp>
        <p:nvSpPr>
          <p:cNvPr id="67587" name="Rectangle 3"/>
          <p:cNvSpPr>
            <a:spLocks noGrp="1" noChangeArrowheads="1"/>
          </p:cNvSpPr>
          <p:nvPr>
            <p:ph type="body" idx="1"/>
          </p:nvPr>
        </p:nvSpPr>
        <p:spPr/>
        <p:txBody>
          <a:bodyPr rIns="228600"/>
          <a:lstStyle/>
          <a:p>
            <a:pPr>
              <a:spcBef>
                <a:spcPct val="35000"/>
              </a:spcBef>
            </a:pPr>
            <a:r>
              <a:rPr lang="en-US" altLang="en-US" dirty="0"/>
              <a:t>Signs and symptoms</a:t>
            </a:r>
          </a:p>
          <a:p>
            <a:pPr lvl="1">
              <a:spcBef>
                <a:spcPct val="35000"/>
              </a:spcBef>
            </a:pPr>
            <a:r>
              <a:rPr lang="en-US" altLang="en-US" dirty="0"/>
              <a:t>Hot, dry, flushed skin</a:t>
            </a:r>
          </a:p>
          <a:p>
            <a:pPr lvl="1">
              <a:spcBef>
                <a:spcPct val="35000"/>
              </a:spcBef>
            </a:pPr>
            <a:r>
              <a:rPr lang="en-US" altLang="en-US" dirty="0"/>
              <a:t>Quickly rising body temperature</a:t>
            </a:r>
          </a:p>
          <a:p>
            <a:pPr lvl="1">
              <a:spcBef>
                <a:spcPct val="35000"/>
              </a:spcBef>
            </a:pPr>
            <a:r>
              <a:rPr lang="en-US" altLang="en-US" dirty="0"/>
              <a:t>Change in behavior</a:t>
            </a:r>
          </a:p>
          <a:p>
            <a:pPr lvl="1">
              <a:spcBef>
                <a:spcPct val="35000"/>
              </a:spcBef>
            </a:pPr>
            <a:r>
              <a:rPr lang="en-US" altLang="en-US" dirty="0"/>
              <a:t>Unresponsiveness and seizures</a:t>
            </a:r>
          </a:p>
          <a:p>
            <a:pPr lvl="1">
              <a:spcBef>
                <a:spcPct val="35000"/>
              </a:spcBef>
            </a:pPr>
            <a:r>
              <a:rPr lang="en-US" altLang="en-US" dirty="0"/>
              <a:t>Rapid, weak pulse</a:t>
            </a:r>
          </a:p>
          <a:p>
            <a:pPr lvl="1">
              <a:spcBef>
                <a:spcPct val="35000"/>
              </a:spcBef>
            </a:pPr>
            <a:r>
              <a:rPr lang="en-US" altLang="en-US" dirty="0"/>
              <a:t>Increased respiratory rate</a:t>
            </a:r>
          </a:p>
          <a:p>
            <a:pPr lvl="1">
              <a:spcBef>
                <a:spcPct val="35000"/>
              </a:spcBef>
            </a:pPr>
            <a:r>
              <a:rPr lang="en-US" altLang="en-US" dirty="0"/>
              <a:t>Cessation of perspiring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pPr>
            <a:r>
              <a:rPr lang="en-US" altLang="en-US" dirty="0"/>
              <a:t>Scene Size-up</a:t>
            </a:r>
            <a:endParaRPr lang="en-US" altLang="en-US" sz="2800" b="0" dirty="0"/>
          </a:p>
        </p:txBody>
      </p:sp>
      <p:sp>
        <p:nvSpPr>
          <p:cNvPr id="69635"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Perform an environmental assessment.</a:t>
            </a:r>
          </a:p>
          <a:p>
            <a:pPr lvl="1">
              <a:spcBef>
                <a:spcPct val="35000"/>
              </a:spcBef>
            </a:pPr>
            <a:r>
              <a:rPr lang="en-US" altLang="en-US" dirty="0"/>
              <a:t>The heat emergency may be secondary to a medical or trauma emergency.</a:t>
            </a:r>
          </a:p>
          <a:p>
            <a:pPr lvl="1">
              <a:spcBef>
                <a:spcPct val="35000"/>
              </a:spcBef>
            </a:pPr>
            <a:r>
              <a:rPr lang="en-US" altLang="en-US" dirty="0"/>
              <a:t>Consider calling ALS.</a:t>
            </a:r>
          </a:p>
          <a:p>
            <a:pPr lvl="1">
              <a:spcBef>
                <a:spcPct val="35000"/>
              </a:spcBef>
            </a:pPr>
            <a:r>
              <a:rPr lang="en-US" altLang="en-US" dirty="0"/>
              <a:t>Look for indicators of MOI.</a:t>
            </a:r>
          </a:p>
          <a:p>
            <a:pPr lvl="1">
              <a:spcBef>
                <a:spcPct val="35000"/>
              </a:spcBef>
            </a:pPr>
            <a:r>
              <a:rPr lang="en-US" altLang="en-US" dirty="0"/>
              <a:t>Stay hydrated.</a:t>
            </a:r>
          </a:p>
          <a:p>
            <a:pPr lvl="1">
              <a:spcBef>
                <a:spcPct val="35000"/>
              </a:spcBef>
            </a:pPr>
            <a:r>
              <a:rPr lang="en-US" altLang="en-US" dirty="0"/>
              <a:t>Use appropriate standard precautions, including gloves and eye protection.</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nSpc>
                <a:spcPct val="85000"/>
              </a:lnSpc>
            </a:pPr>
            <a:r>
              <a:rPr lang="en-US" altLang="en-US" dirty="0"/>
              <a:t>Primary Assessment </a:t>
            </a:r>
            <a:r>
              <a:rPr lang="en-US" altLang="en-US" sz="2000" b="0" dirty="0"/>
              <a:t>(1 of 3)</a:t>
            </a:r>
          </a:p>
        </p:txBody>
      </p:sp>
      <p:sp>
        <p:nvSpPr>
          <p:cNvPr id="71683" name="Content Placeholder 2"/>
          <p:cNvSpPr>
            <a:spLocks noGrp="1"/>
          </p:cNvSpPr>
          <p:nvPr>
            <p:ph type="body" idx="1"/>
          </p:nvPr>
        </p:nvSpPr>
        <p:spPr/>
        <p:txBody>
          <a:bodyPr rIns="228600"/>
          <a:lstStyle/>
          <a:p>
            <a:pPr>
              <a:spcBef>
                <a:spcPct val="35000"/>
              </a:spcBef>
            </a:pPr>
            <a:r>
              <a:rPr lang="en-US" altLang="en-US" dirty="0"/>
              <a:t>Form a general impression.</a:t>
            </a:r>
          </a:p>
          <a:p>
            <a:pPr lvl="1">
              <a:spcBef>
                <a:spcPct val="35000"/>
              </a:spcBef>
            </a:pPr>
            <a:r>
              <a:rPr lang="en-US" altLang="en-US" dirty="0"/>
              <a:t>Observe how the patient interacts with you and the environment.</a:t>
            </a:r>
          </a:p>
          <a:p>
            <a:pPr lvl="1">
              <a:spcBef>
                <a:spcPct val="35000"/>
              </a:spcBef>
            </a:pPr>
            <a:r>
              <a:rPr lang="en-US" altLang="en-US" dirty="0"/>
              <a:t>Introduce yourself and ask about the chief complaint.</a:t>
            </a:r>
          </a:p>
          <a:p>
            <a:pPr lvl="1">
              <a:spcBef>
                <a:spcPct val="35000"/>
              </a:spcBef>
            </a:pPr>
            <a:r>
              <a:rPr lang="en-US" altLang="en-US" dirty="0"/>
              <a:t>Perform a rapid scan, and avoid tunnel vision.</a:t>
            </a:r>
          </a:p>
          <a:p>
            <a:pPr lvl="1">
              <a:spcBef>
                <a:spcPct val="35000"/>
              </a:spcBef>
            </a:pPr>
            <a:r>
              <a:rPr lang="en-US" altLang="en-US" dirty="0"/>
              <a:t>Assess mental status using AVPU.</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(2 of 3)</a:t>
            </a:r>
          </a:p>
        </p:txBody>
      </p:sp>
      <p:sp>
        <p:nvSpPr>
          <p:cNvPr id="72707" name="Rectangle 3"/>
          <p:cNvSpPr>
            <a:spLocks noGrp="1" noChangeArrowheads="1"/>
          </p:cNvSpPr>
          <p:nvPr>
            <p:ph type="body" idx="1"/>
          </p:nvPr>
        </p:nvSpPr>
        <p:spPr/>
        <p:txBody>
          <a:bodyPr rIns="228600"/>
          <a:lstStyle/>
          <a:p>
            <a:pPr>
              <a:spcBef>
                <a:spcPct val="35000"/>
              </a:spcBef>
            </a:pPr>
            <a:r>
              <a:rPr lang="en-US" altLang="en-US" dirty="0"/>
              <a:t>Airway and breathing</a:t>
            </a:r>
          </a:p>
          <a:p>
            <a:pPr lvl="1">
              <a:spcBef>
                <a:spcPct val="35000"/>
              </a:spcBef>
            </a:pPr>
            <a:r>
              <a:rPr lang="en-US" altLang="en-US" dirty="0"/>
              <a:t>Unless the patient is unresponsive, the airway should be patent.</a:t>
            </a:r>
          </a:p>
          <a:p>
            <a:pPr lvl="1">
              <a:spcBef>
                <a:spcPct val="35000"/>
              </a:spcBef>
            </a:pPr>
            <a:r>
              <a:rPr lang="en-US" altLang="en-US" dirty="0"/>
              <a:t>Nausea and vomiting may occur.</a:t>
            </a:r>
          </a:p>
          <a:p>
            <a:pPr lvl="1">
              <a:spcBef>
                <a:spcPct val="35000"/>
              </a:spcBef>
            </a:pPr>
            <a:r>
              <a:rPr lang="en-US" altLang="en-US" dirty="0"/>
              <a:t>Position the patient to protect the airway.</a:t>
            </a:r>
          </a:p>
          <a:p>
            <a:pPr lvl="1">
              <a:spcBef>
                <a:spcPct val="35000"/>
              </a:spcBef>
            </a:pPr>
            <a:r>
              <a:rPr lang="en-US" altLang="en-US" dirty="0"/>
              <a:t>Consider spinal immobilization.</a:t>
            </a:r>
          </a:p>
          <a:p>
            <a:pPr lvl="1">
              <a:spcBef>
                <a:spcPct val="35000"/>
              </a:spcBef>
            </a:pPr>
            <a:r>
              <a:rPr lang="en-US" altLang="en-US" dirty="0"/>
              <a:t>If unresponsive, insert an airway and provide bag-mask ventilations.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(3 of 3)</a:t>
            </a:r>
          </a:p>
        </p:txBody>
      </p:sp>
      <p:sp>
        <p:nvSpPr>
          <p:cNvPr id="73731" name="Rectangle 3"/>
          <p:cNvSpPr>
            <a:spLocks noGrp="1" noChangeArrowheads="1"/>
          </p:cNvSpPr>
          <p:nvPr>
            <p:ph type="body" idx="1"/>
          </p:nvPr>
        </p:nvSpPr>
        <p:spPr>
          <a:xfrm>
            <a:off x="5994400" y="1447800"/>
            <a:ext cx="5384800" cy="4800600"/>
          </a:xfrm>
        </p:spPr>
        <p:txBody>
          <a:bodyPr rIns="228600"/>
          <a:lstStyle/>
          <a:p>
            <a:pPr>
              <a:spcBef>
                <a:spcPct val="35000"/>
              </a:spcBef>
            </a:pPr>
            <a:r>
              <a:rPr lang="en-US" altLang="en-US" dirty="0"/>
              <a:t>Circulation</a:t>
            </a:r>
          </a:p>
          <a:p>
            <a:pPr lvl="1">
              <a:spcBef>
                <a:spcPct val="35000"/>
              </a:spcBef>
            </a:pPr>
            <a:r>
              <a:rPr lang="en-US" altLang="en-US" dirty="0"/>
              <a:t>If adequate, assess for perfusion and bleeding.</a:t>
            </a:r>
          </a:p>
          <a:p>
            <a:pPr lvl="1">
              <a:spcBef>
                <a:spcPct val="35000"/>
              </a:spcBef>
            </a:pPr>
            <a:r>
              <a:rPr lang="en-US" altLang="en-US" dirty="0"/>
              <a:t>Assess the patient’s skin condition.</a:t>
            </a:r>
          </a:p>
          <a:p>
            <a:pPr lvl="1">
              <a:spcBef>
                <a:spcPct val="35000"/>
              </a:spcBef>
            </a:pPr>
            <a:r>
              <a:rPr lang="en-US" altLang="en-US" dirty="0"/>
              <a:t>Treat for shock.</a:t>
            </a:r>
          </a:p>
        </p:txBody>
      </p:sp>
      <p:pic>
        <p:nvPicPr>
          <p:cNvPr id="6146" name="Picture 2" descr="The table shows two columns and three rows. The column headers are skin condition and indicates. Row entries are as follows. Row 1. Moist, pale, cool skin: Excessive fluid and salt loss. Row 2. Hot, dry skin: Body is unable to regulate core temperature. Row 3. Hot, moist skin: Body is unable to regulate core temperature.&#10;" title="A table is titled skin con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470025"/>
            <a:ext cx="4833938" cy="2961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nSpc>
                <a:spcPct val="85000"/>
              </a:lnSpc>
            </a:pPr>
            <a:r>
              <a:rPr lang="en-US" altLang="en-US" dirty="0"/>
              <a:t>History Taking </a:t>
            </a:r>
            <a:r>
              <a:rPr lang="en-US" altLang="en-US" sz="2000" b="0" dirty="0"/>
              <a:t>(1 of 2)</a:t>
            </a:r>
          </a:p>
        </p:txBody>
      </p:sp>
      <p:sp>
        <p:nvSpPr>
          <p:cNvPr id="74755" name="Content Placeholder 2"/>
          <p:cNvSpPr>
            <a:spLocks noGrp="1"/>
          </p:cNvSpPr>
          <p:nvPr>
            <p:ph type="body" idx="1"/>
          </p:nvPr>
        </p:nvSpPr>
        <p:spPr/>
        <p:txBody>
          <a:bodyPr rIns="228600"/>
          <a:lstStyle/>
          <a:p>
            <a:pPr>
              <a:spcBef>
                <a:spcPct val="35000"/>
              </a:spcBef>
            </a:pPr>
            <a:r>
              <a:rPr lang="en-US" altLang="en-US" dirty="0"/>
              <a:t>Investigate the chief complaint.</a:t>
            </a:r>
          </a:p>
          <a:p>
            <a:pPr lvl="1">
              <a:spcBef>
                <a:spcPct val="35000"/>
              </a:spcBef>
            </a:pPr>
            <a:r>
              <a:rPr lang="en-US" altLang="en-US" dirty="0"/>
              <a:t>Be alert for injury-specific signs and symptoms. </a:t>
            </a:r>
          </a:p>
          <a:p>
            <a:pPr lvl="2">
              <a:spcBef>
                <a:spcPts val="900"/>
              </a:spcBef>
            </a:pPr>
            <a:r>
              <a:rPr lang="en-US" altLang="en-US" sz="2000" dirty="0"/>
              <a:t>Absence of perspiration</a:t>
            </a:r>
          </a:p>
          <a:p>
            <a:pPr lvl="2">
              <a:spcBef>
                <a:spcPts val="900"/>
              </a:spcBef>
            </a:pPr>
            <a:r>
              <a:rPr lang="en-US" altLang="en-US" sz="2000" dirty="0"/>
              <a:t>Decreased level of consciousness</a:t>
            </a:r>
          </a:p>
          <a:p>
            <a:pPr lvl="2">
              <a:spcBef>
                <a:spcPts val="900"/>
              </a:spcBef>
            </a:pPr>
            <a:r>
              <a:rPr lang="en-US" altLang="en-US" sz="2000" dirty="0"/>
              <a:t>Confusion</a:t>
            </a:r>
          </a:p>
          <a:p>
            <a:pPr lvl="2">
              <a:spcBef>
                <a:spcPts val="900"/>
              </a:spcBef>
            </a:pPr>
            <a:r>
              <a:rPr lang="en-US" altLang="en-US" sz="2000" dirty="0"/>
              <a:t>Muscle cramping</a:t>
            </a:r>
          </a:p>
          <a:p>
            <a:pPr lvl="2">
              <a:spcBef>
                <a:spcPts val="900"/>
              </a:spcBef>
            </a:pPr>
            <a:r>
              <a:rPr lang="en-US" altLang="en-US" sz="2000" dirty="0"/>
              <a:t>Nausea</a:t>
            </a:r>
          </a:p>
          <a:p>
            <a:pPr lvl="2">
              <a:spcBef>
                <a:spcPts val="900"/>
              </a:spcBef>
            </a:pPr>
            <a:r>
              <a:rPr lang="en-US" altLang="en-US" sz="2000" dirty="0"/>
              <a:t>Vomiting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nSpc>
                <a:spcPct val="85000"/>
              </a:lnSpc>
            </a:pPr>
            <a:r>
              <a:rPr lang="en-US" altLang="en-US" dirty="0"/>
              <a:t>History Taking </a:t>
            </a:r>
            <a:r>
              <a:rPr lang="en-US" altLang="en-US" sz="2000" b="0" dirty="0"/>
              <a:t>(2 of 2)</a:t>
            </a:r>
          </a:p>
        </p:txBody>
      </p:sp>
      <p:sp>
        <p:nvSpPr>
          <p:cNvPr id="75779" name="Content Placeholder 2"/>
          <p:cNvSpPr>
            <a:spLocks noGrp="1"/>
          </p:cNvSpPr>
          <p:nvPr>
            <p:ph type="body" idx="1"/>
          </p:nvPr>
        </p:nvSpPr>
        <p:spPr/>
        <p:txBody>
          <a:bodyPr rIns="228600"/>
          <a:lstStyle/>
          <a:p>
            <a:pPr>
              <a:spcBef>
                <a:spcPct val="35000"/>
              </a:spcBef>
            </a:pPr>
            <a:r>
              <a:rPr lang="en-US" altLang="en-US" dirty="0"/>
              <a:t>SAMPLE History</a:t>
            </a:r>
          </a:p>
          <a:p>
            <a:pPr lvl="1">
              <a:spcBef>
                <a:spcPct val="35000"/>
              </a:spcBef>
            </a:pPr>
            <a:r>
              <a:rPr lang="en-US" altLang="en-US" dirty="0"/>
              <a:t>Note any activities, conditions, or medications.</a:t>
            </a:r>
          </a:p>
          <a:p>
            <a:pPr lvl="2">
              <a:spcBef>
                <a:spcPts val="900"/>
              </a:spcBef>
            </a:pPr>
            <a:r>
              <a:rPr lang="en-US" altLang="en-US" sz="2000" dirty="0"/>
              <a:t>Inadequate oral intake</a:t>
            </a:r>
          </a:p>
          <a:p>
            <a:pPr lvl="2">
              <a:spcBef>
                <a:spcPts val="900"/>
              </a:spcBef>
            </a:pPr>
            <a:r>
              <a:rPr lang="en-US" altLang="en-US" sz="2000" dirty="0"/>
              <a:t>Diuretics</a:t>
            </a:r>
          </a:p>
          <a:p>
            <a:pPr lvl="2">
              <a:spcBef>
                <a:spcPts val="900"/>
              </a:spcBef>
            </a:pPr>
            <a:r>
              <a:rPr lang="en-US" altLang="en-US" sz="2000" dirty="0"/>
              <a:t>Medications</a:t>
            </a:r>
          </a:p>
          <a:p>
            <a:pPr lvl="1">
              <a:spcBef>
                <a:spcPct val="35000"/>
              </a:spcBef>
            </a:pPr>
            <a:r>
              <a:rPr lang="en-US" altLang="en-US" dirty="0"/>
              <a:t>Determine exposure to heat and humidity and activities prior to onset.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pPr>
            <a:r>
              <a:rPr lang="en-US" altLang="en-US" dirty="0"/>
              <a:t>Secondary Assessment </a:t>
            </a:r>
            <a:r>
              <a:rPr lang="en-US" altLang="en-US" sz="2000" b="0" dirty="0"/>
              <a:t>(1 of 2)</a:t>
            </a:r>
          </a:p>
        </p:txBody>
      </p:sp>
      <p:sp>
        <p:nvSpPr>
          <p:cNvPr id="76803" name="Content Placeholder 2"/>
          <p:cNvSpPr>
            <a:spLocks noGrp="1"/>
          </p:cNvSpPr>
          <p:nvPr>
            <p:ph type="body" idx="1"/>
          </p:nvPr>
        </p:nvSpPr>
        <p:spPr/>
        <p:txBody>
          <a:bodyPr rIns="228600"/>
          <a:lstStyle/>
          <a:p>
            <a:pPr>
              <a:spcBef>
                <a:spcPct val="35000"/>
              </a:spcBef>
            </a:pPr>
            <a:r>
              <a:rPr lang="en-US" altLang="en-US" dirty="0"/>
              <a:t>Physical examinations</a:t>
            </a:r>
          </a:p>
          <a:p>
            <a:pPr lvl="1">
              <a:spcBef>
                <a:spcPct val="35000"/>
              </a:spcBef>
            </a:pPr>
            <a:r>
              <a:rPr lang="en-US" altLang="en-US" dirty="0"/>
              <a:t>Assess the patient for muscle cramps or confusion.</a:t>
            </a:r>
          </a:p>
          <a:p>
            <a:pPr lvl="1">
              <a:spcBef>
                <a:spcPct val="35000"/>
              </a:spcBef>
            </a:pPr>
            <a:r>
              <a:rPr lang="en-US" altLang="en-US" dirty="0"/>
              <a:t>Examine the patient’s mental status and vital signs.</a:t>
            </a:r>
          </a:p>
          <a:p>
            <a:pPr lvl="1">
              <a:spcBef>
                <a:spcPct val="35000"/>
              </a:spcBef>
            </a:pPr>
            <a:r>
              <a:rPr lang="en-US" altLang="en-US" dirty="0"/>
              <a:t>Pay special attention to skin temperature, turgor, and level of moisture. </a:t>
            </a:r>
          </a:p>
          <a:p>
            <a:pPr lvl="1">
              <a:spcBef>
                <a:spcPct val="35000"/>
              </a:spcBef>
            </a:pPr>
            <a:r>
              <a:rPr lang="en-US" altLang="en-US" dirty="0"/>
              <a:t>Perform a careful neurologic examination.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nSpc>
                <a:spcPct val="85000"/>
              </a:lnSpc>
            </a:pPr>
            <a:r>
              <a:rPr lang="en-US" altLang="en-US" dirty="0"/>
              <a:t>Secondary Assessment </a:t>
            </a:r>
            <a:r>
              <a:rPr lang="en-US" altLang="en-US" sz="2000" b="0" dirty="0"/>
              <a:t>(2 of 2)</a:t>
            </a:r>
          </a:p>
        </p:txBody>
      </p:sp>
      <p:sp>
        <p:nvSpPr>
          <p:cNvPr id="77827" name="Content Placeholder 2"/>
          <p:cNvSpPr>
            <a:spLocks noGrp="1"/>
          </p:cNvSpPr>
          <p:nvPr>
            <p:ph type="body" idx="1"/>
          </p:nvPr>
        </p:nvSpPr>
        <p:spPr/>
        <p:txBody>
          <a:bodyPr rIns="228600"/>
          <a:lstStyle/>
          <a:p>
            <a:pPr>
              <a:spcBef>
                <a:spcPct val="35000"/>
              </a:spcBef>
            </a:pPr>
            <a:r>
              <a:rPr lang="en-US" altLang="en-US" dirty="0"/>
              <a:t>Vital signs</a:t>
            </a:r>
          </a:p>
          <a:p>
            <a:pPr lvl="1">
              <a:spcBef>
                <a:spcPct val="35000"/>
              </a:spcBef>
            </a:pPr>
            <a:r>
              <a:rPr lang="en-US" altLang="en-US" dirty="0"/>
              <a:t>Patients who are hyperthermic will be tachycardic and tachypneic.</a:t>
            </a:r>
          </a:p>
          <a:p>
            <a:pPr lvl="1">
              <a:spcBef>
                <a:spcPct val="35000"/>
              </a:spcBef>
            </a:pPr>
            <a:r>
              <a:rPr lang="en-US" altLang="en-US" dirty="0"/>
              <a:t>Falling blood pressure indicates that the patient is going into shock.</a:t>
            </a:r>
          </a:p>
          <a:p>
            <a:pPr lvl="1">
              <a:spcBef>
                <a:spcPct val="35000"/>
              </a:spcBef>
            </a:pPr>
            <a:r>
              <a:rPr lang="en-US" altLang="en-US" dirty="0"/>
              <a:t>In heat exhaustion, the skin temperature may be normal or cool and clammy.</a:t>
            </a:r>
          </a:p>
          <a:p>
            <a:pPr lvl="1">
              <a:spcBef>
                <a:spcPct val="35000"/>
              </a:spcBef>
            </a:pPr>
            <a:r>
              <a:rPr lang="en-US" altLang="en-US" dirty="0"/>
              <a:t>In heatstroke, the skin is hot.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dirty="0"/>
              <a:t>Factors Affecting Exposure </a:t>
            </a:r>
            <a:r>
              <a:rPr lang="en-US" altLang="en-US" sz="2000" b="0" dirty="0"/>
              <a:t>(1 of 3)</a:t>
            </a:r>
          </a:p>
        </p:txBody>
      </p:sp>
      <p:sp>
        <p:nvSpPr>
          <p:cNvPr id="9219" name="Content Placeholder 2"/>
          <p:cNvSpPr>
            <a:spLocks noGrp="1"/>
          </p:cNvSpPr>
          <p:nvPr>
            <p:ph type="body" idx="1"/>
          </p:nvPr>
        </p:nvSpPr>
        <p:spPr/>
        <p:txBody>
          <a:bodyPr rIns="228600"/>
          <a:lstStyle/>
          <a:p>
            <a:pPr>
              <a:spcBef>
                <a:spcPct val="35000"/>
              </a:spcBef>
            </a:pPr>
            <a:r>
              <a:rPr lang="en-US" altLang="en-US" dirty="0"/>
              <a:t>Physical condition</a:t>
            </a:r>
          </a:p>
          <a:p>
            <a:pPr lvl="1">
              <a:spcBef>
                <a:spcPct val="35000"/>
              </a:spcBef>
            </a:pPr>
            <a:r>
              <a:rPr lang="en-US" altLang="en-US" dirty="0"/>
              <a:t>Patients who are ill or in poor physical condition will not tolerate extreme temperatures well.</a:t>
            </a:r>
          </a:p>
          <a:p>
            <a:pPr>
              <a:spcBef>
                <a:spcPct val="35000"/>
              </a:spcBef>
            </a:pPr>
            <a:r>
              <a:rPr lang="en-US" altLang="en-US" dirty="0"/>
              <a:t>Age</a:t>
            </a:r>
          </a:p>
          <a:p>
            <a:pPr lvl="1">
              <a:spcBef>
                <a:spcPct val="35000"/>
              </a:spcBef>
            </a:pPr>
            <a:r>
              <a:rPr lang="en-US" altLang="en-US" dirty="0"/>
              <a:t>Infants, children, and older adults are more likely to experience temperature-related illness</a:t>
            </a:r>
            <a:r>
              <a:rPr lang="en-US" altLang="en-US" dirty="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nSpc>
                <a:spcPct val="85000"/>
              </a:lnSpc>
            </a:pPr>
            <a:r>
              <a:rPr lang="en-US" altLang="en-US" dirty="0"/>
              <a:t>Reassessment </a:t>
            </a:r>
            <a:r>
              <a:rPr lang="en-US" altLang="en-US" sz="2000" b="0" dirty="0"/>
              <a:t>(1 of 2)</a:t>
            </a:r>
          </a:p>
        </p:txBody>
      </p:sp>
      <p:sp>
        <p:nvSpPr>
          <p:cNvPr id="78851" name="Content Placeholder 2"/>
          <p:cNvSpPr>
            <a:spLocks noGrp="1"/>
          </p:cNvSpPr>
          <p:nvPr>
            <p:ph type="body" idx="1"/>
          </p:nvPr>
        </p:nvSpPr>
        <p:spPr/>
        <p:txBody>
          <a:bodyPr rIns="228600"/>
          <a:lstStyle/>
          <a:p>
            <a:pPr>
              <a:spcBef>
                <a:spcPct val="35000"/>
              </a:spcBef>
            </a:pPr>
            <a:r>
              <a:rPr lang="en-US" altLang="en-US" dirty="0"/>
              <a:t>Watch for deterioration.</a:t>
            </a:r>
          </a:p>
          <a:p>
            <a:pPr>
              <a:spcBef>
                <a:spcPct val="35000"/>
              </a:spcBef>
            </a:pPr>
            <a:r>
              <a:rPr lang="en-US" altLang="en-US" dirty="0"/>
              <a:t>Patients with symptoms of heatstroke should be transported immediately.</a:t>
            </a:r>
          </a:p>
          <a:p>
            <a:pPr>
              <a:spcBef>
                <a:spcPct val="35000"/>
              </a:spcBef>
            </a:pPr>
            <a:r>
              <a:rPr lang="en-US" altLang="en-US" dirty="0"/>
              <a:t>Monitor vital signs at least every 5 minutes.</a:t>
            </a:r>
          </a:p>
          <a:p>
            <a:pPr>
              <a:spcBef>
                <a:spcPct val="35000"/>
              </a:spcBef>
            </a:pPr>
            <a:r>
              <a:rPr lang="en-US" altLang="en-US" dirty="0"/>
              <a:t>Evaluate the effectiveness of interventions. </a:t>
            </a:r>
          </a:p>
          <a:p>
            <a:pPr>
              <a:spcBef>
                <a:spcPct val="35000"/>
              </a:spcBef>
            </a:pPr>
            <a:r>
              <a:rPr lang="en-US" altLang="en-US" dirty="0"/>
              <a:t>Be careful not to overcool a patient.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dirty="0"/>
              <a:t>Reassessment </a:t>
            </a:r>
            <a:r>
              <a:rPr lang="en-US" altLang="en-US" sz="2000" b="0" dirty="0"/>
              <a:t>(2 of 2)</a:t>
            </a:r>
          </a:p>
        </p:txBody>
      </p:sp>
      <p:sp>
        <p:nvSpPr>
          <p:cNvPr id="79875" name="Rectangle 3"/>
          <p:cNvSpPr>
            <a:spLocks noGrp="1" noChangeArrowheads="1"/>
          </p:cNvSpPr>
          <p:nvPr>
            <p:ph type="body" idx="1"/>
          </p:nvPr>
        </p:nvSpPr>
        <p:spPr/>
        <p:txBody>
          <a:bodyPr rIns="228600"/>
          <a:lstStyle/>
          <a:p>
            <a:pPr>
              <a:spcBef>
                <a:spcPct val="35000"/>
              </a:spcBef>
            </a:pPr>
            <a:r>
              <a:rPr lang="en-US" altLang="en-US" dirty="0"/>
              <a:t>Communication and documentation</a:t>
            </a:r>
          </a:p>
          <a:p>
            <a:pPr lvl="1">
              <a:spcBef>
                <a:spcPct val="35000"/>
              </a:spcBef>
            </a:pPr>
            <a:r>
              <a:rPr lang="en-US" altLang="en-US" dirty="0"/>
              <a:t>Inform the staff at the receiving facility early on that your patient is experiencing heatstroke.</a:t>
            </a:r>
          </a:p>
          <a:p>
            <a:pPr lvl="1">
              <a:spcBef>
                <a:spcPct val="35000"/>
              </a:spcBef>
            </a:pPr>
            <a:r>
              <a:rPr lang="en-US" altLang="en-US" dirty="0"/>
              <a:t>Additional resources may be required.</a:t>
            </a:r>
          </a:p>
          <a:p>
            <a:pPr lvl="1">
              <a:spcBef>
                <a:spcPct val="35000"/>
              </a:spcBef>
            </a:pPr>
            <a:r>
              <a:rPr lang="en-US" altLang="en-US" dirty="0"/>
              <a:t>Document environmental conditions and the activities the patient was performing prior to onset.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nSpc>
                <a:spcPct val="85000"/>
              </a:lnSpc>
            </a:pPr>
            <a:r>
              <a:rPr lang="en-US" altLang="en-US" dirty="0"/>
              <a:t>Management of Heat Emergencies </a:t>
            </a:r>
            <a:r>
              <a:rPr lang="en-US" altLang="en-US" sz="2000" b="0" dirty="0"/>
              <a:t>(1 of 3)</a:t>
            </a:r>
          </a:p>
        </p:txBody>
      </p:sp>
      <p:sp>
        <p:nvSpPr>
          <p:cNvPr id="80899" name="Content Placeholder 2"/>
          <p:cNvSpPr>
            <a:spLocks noGrp="1"/>
          </p:cNvSpPr>
          <p:nvPr>
            <p:ph type="body" idx="1"/>
          </p:nvPr>
        </p:nvSpPr>
        <p:spPr/>
        <p:txBody>
          <a:bodyPr rIns="228600"/>
          <a:lstStyle/>
          <a:p>
            <a:pPr>
              <a:spcBef>
                <a:spcPct val="35000"/>
              </a:spcBef>
            </a:pPr>
            <a:r>
              <a:rPr lang="en-US" altLang="en-US" dirty="0"/>
              <a:t>Heat cramps</a:t>
            </a:r>
          </a:p>
          <a:p>
            <a:pPr lvl="1">
              <a:spcBef>
                <a:spcPct val="35000"/>
              </a:spcBef>
            </a:pPr>
            <a:r>
              <a:rPr lang="en-US" altLang="en-US" dirty="0"/>
              <a:t>Remove the patient from the hot environment and loosen clothing.</a:t>
            </a:r>
          </a:p>
          <a:p>
            <a:pPr lvl="1">
              <a:spcBef>
                <a:spcPct val="35000"/>
              </a:spcBef>
            </a:pPr>
            <a:r>
              <a:rPr lang="en-US" altLang="en-US" dirty="0"/>
              <a:t>Administer high-flow oxygen</a:t>
            </a:r>
            <a:r>
              <a:rPr lang="en-US" altLang="en-US" b="1" dirty="0"/>
              <a:t> </a:t>
            </a:r>
            <a:r>
              <a:rPr lang="en-US" altLang="en-US" dirty="0"/>
              <a:t>if indicated.</a:t>
            </a:r>
          </a:p>
          <a:p>
            <a:pPr lvl="1">
              <a:spcBef>
                <a:spcPct val="35000"/>
              </a:spcBef>
            </a:pPr>
            <a:r>
              <a:rPr lang="en-US" altLang="en-US" dirty="0"/>
              <a:t>Rest the cramping muscles. </a:t>
            </a:r>
          </a:p>
          <a:p>
            <a:pPr lvl="1">
              <a:spcBef>
                <a:spcPct val="35000"/>
              </a:spcBef>
            </a:pPr>
            <a:r>
              <a:rPr lang="en-US" altLang="en-US" dirty="0"/>
              <a:t>Replace fluids by mouth.</a:t>
            </a:r>
          </a:p>
          <a:p>
            <a:pPr lvl="1">
              <a:spcBef>
                <a:spcPct val="35000"/>
              </a:spcBef>
            </a:pPr>
            <a:r>
              <a:rPr lang="en-US" altLang="en-US" dirty="0"/>
              <a:t>Cool the patient with water spray or mist.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nSpc>
                <a:spcPct val="85000"/>
              </a:lnSpc>
            </a:pPr>
            <a:r>
              <a:rPr lang="en-US" altLang="en-US" dirty="0"/>
              <a:t>Management of Heat Emergencies </a:t>
            </a:r>
            <a:r>
              <a:rPr lang="en-US" altLang="en-US" sz="2000" b="0" dirty="0"/>
              <a:t>(2 of 3)</a:t>
            </a:r>
          </a:p>
        </p:txBody>
      </p:sp>
      <p:sp>
        <p:nvSpPr>
          <p:cNvPr id="81923" name="Content Placeholder 2"/>
          <p:cNvSpPr>
            <a:spLocks noGrp="1"/>
          </p:cNvSpPr>
          <p:nvPr>
            <p:ph type="body" idx="1"/>
          </p:nvPr>
        </p:nvSpPr>
        <p:spPr/>
        <p:txBody>
          <a:bodyPr rIns="228600"/>
          <a:lstStyle/>
          <a:p>
            <a:pPr>
              <a:spcBef>
                <a:spcPct val="35000"/>
              </a:spcBef>
            </a:pPr>
            <a:r>
              <a:rPr lang="en-US" altLang="en-US" dirty="0"/>
              <a:t>Heatstroke</a:t>
            </a:r>
          </a:p>
          <a:p>
            <a:pPr lvl="1">
              <a:spcBef>
                <a:spcPct val="35000"/>
              </a:spcBef>
            </a:pPr>
            <a:r>
              <a:rPr lang="en-US" altLang="en-US" dirty="0"/>
              <a:t>Move the patient out of the hot environment and into the ambulance.</a:t>
            </a:r>
          </a:p>
          <a:p>
            <a:pPr lvl="1">
              <a:spcBef>
                <a:spcPct val="35000"/>
              </a:spcBef>
            </a:pPr>
            <a:r>
              <a:rPr lang="en-US" altLang="en-US" dirty="0"/>
              <a:t>Set air conditioning to maximum cooling.</a:t>
            </a:r>
          </a:p>
          <a:p>
            <a:pPr lvl="1">
              <a:spcBef>
                <a:spcPct val="35000"/>
              </a:spcBef>
            </a:pPr>
            <a:r>
              <a:rPr lang="en-US" altLang="en-US" dirty="0"/>
              <a:t>Remove the patient’s clothing.</a:t>
            </a:r>
            <a:endParaRPr lang="en-US" altLang="en-US" b="1" dirty="0"/>
          </a:p>
          <a:p>
            <a:pPr lvl="1">
              <a:spcBef>
                <a:spcPct val="35000"/>
              </a:spcBef>
            </a:pPr>
            <a:r>
              <a:rPr lang="en-US" altLang="en-US" dirty="0"/>
              <a:t>Administer high-flow oxygen if indicated.</a:t>
            </a:r>
          </a:p>
          <a:p>
            <a:pPr lvl="1">
              <a:spcBef>
                <a:spcPct val="35000"/>
              </a:spcBef>
            </a:pPr>
            <a:r>
              <a:rPr lang="en-US" altLang="en-US" dirty="0"/>
              <a:t>Assist ventilations as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nSpc>
                <a:spcPct val="85000"/>
              </a:lnSpc>
            </a:pPr>
            <a:r>
              <a:rPr lang="en-US" altLang="en-US" dirty="0"/>
              <a:t>Management of Heat Emergencies </a:t>
            </a:r>
            <a:r>
              <a:rPr lang="en-US" altLang="en-US" sz="2000" b="0" dirty="0"/>
              <a:t>(3 of 3)</a:t>
            </a:r>
          </a:p>
        </p:txBody>
      </p:sp>
      <p:sp>
        <p:nvSpPr>
          <p:cNvPr id="82947" name="Content Placeholder 2"/>
          <p:cNvSpPr>
            <a:spLocks noGrp="1"/>
          </p:cNvSpPr>
          <p:nvPr>
            <p:ph type="body" idx="1"/>
          </p:nvPr>
        </p:nvSpPr>
        <p:spPr/>
        <p:txBody>
          <a:bodyPr rIns="228600"/>
          <a:lstStyle/>
          <a:p>
            <a:pPr>
              <a:spcBef>
                <a:spcPct val="35000"/>
              </a:spcBef>
            </a:pPr>
            <a:r>
              <a:rPr lang="en-US" altLang="en-US" dirty="0"/>
              <a:t>Heatstroke (cont’d)</a:t>
            </a:r>
          </a:p>
          <a:p>
            <a:pPr lvl="1">
              <a:spcBef>
                <a:spcPct val="35000"/>
              </a:spcBef>
            </a:pPr>
            <a:r>
              <a:rPr lang="en-US" altLang="en-US" dirty="0"/>
              <a:t>Cover the patient with wet towels or sheets.</a:t>
            </a:r>
          </a:p>
          <a:p>
            <a:pPr lvl="1">
              <a:spcBef>
                <a:spcPct val="35000"/>
              </a:spcBef>
            </a:pPr>
            <a:r>
              <a:rPr lang="en-US" altLang="en-US" dirty="0"/>
              <a:t>Aggressively fan the patient.</a:t>
            </a:r>
            <a:endParaRPr lang="en-US" altLang="en-US" b="1" dirty="0"/>
          </a:p>
          <a:p>
            <a:pPr lvl="1">
              <a:spcBef>
                <a:spcPct val="35000"/>
              </a:spcBef>
            </a:pPr>
            <a:r>
              <a:rPr lang="en-US" altLang="en-US" dirty="0"/>
              <a:t>Exclude other causes of altered mental status.</a:t>
            </a:r>
          </a:p>
          <a:p>
            <a:pPr lvl="1">
              <a:spcBef>
                <a:spcPct val="35000"/>
              </a:spcBef>
            </a:pPr>
            <a:r>
              <a:rPr lang="en-US" altLang="en-US" dirty="0"/>
              <a:t>Check blood glucose level if possible.</a:t>
            </a:r>
          </a:p>
          <a:p>
            <a:pPr lvl="1">
              <a:spcBef>
                <a:spcPct val="35000"/>
              </a:spcBef>
            </a:pPr>
            <a:r>
              <a:rPr lang="en-US" altLang="en-US" dirty="0"/>
              <a:t>Transport immediately to the hospital.</a:t>
            </a:r>
          </a:p>
          <a:p>
            <a:pPr lvl="1">
              <a:spcBef>
                <a:spcPct val="35000"/>
              </a:spcBef>
            </a:pPr>
            <a:r>
              <a:rPr lang="en-US" altLang="en-US" dirty="0"/>
              <a:t>Notify the hospital.</a:t>
            </a:r>
          </a:p>
          <a:p>
            <a:pPr lvl="1">
              <a:spcBef>
                <a:spcPct val="35000"/>
              </a:spcBef>
            </a:pPr>
            <a:r>
              <a:rPr lang="en-US" altLang="en-US" dirty="0"/>
              <a:t>Call for ALS if the patient begins to shiver.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nSpc>
                <a:spcPct val="85000"/>
              </a:lnSpc>
            </a:pPr>
            <a:r>
              <a:rPr lang="en-US" altLang="en-US" dirty="0"/>
              <a:t>Drowning </a:t>
            </a:r>
            <a:r>
              <a:rPr lang="en-US" altLang="en-US" sz="2000" b="0" dirty="0"/>
              <a:t>(1 of 2)</a:t>
            </a:r>
          </a:p>
        </p:txBody>
      </p:sp>
      <p:sp>
        <p:nvSpPr>
          <p:cNvPr id="83971" name="Content Placeholder 2"/>
          <p:cNvSpPr>
            <a:spLocks noGrp="1"/>
          </p:cNvSpPr>
          <p:nvPr>
            <p:ph type="body" idx="1"/>
          </p:nvPr>
        </p:nvSpPr>
        <p:spPr/>
        <p:txBody>
          <a:bodyPr rIns="228600"/>
          <a:lstStyle/>
          <a:p>
            <a:pPr>
              <a:spcBef>
                <a:spcPct val="35000"/>
              </a:spcBef>
            </a:pPr>
            <a:r>
              <a:rPr lang="en-US" altLang="en-US" dirty="0"/>
              <a:t>Process of experiencing respiratory impairment from submersion or immersion in liquid</a:t>
            </a:r>
          </a:p>
          <a:p>
            <a:pPr>
              <a:spcBef>
                <a:spcPct val="35000"/>
              </a:spcBef>
            </a:pPr>
            <a:r>
              <a:rPr lang="en-US" altLang="en-US" dirty="0"/>
              <a:t>Some agencies may still use the term “near drowning” to refer to a patient who survives at least 24 hours after suffocation in water.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nSpc>
                <a:spcPct val="85000"/>
              </a:lnSpc>
            </a:pPr>
            <a:r>
              <a:rPr lang="en-US" altLang="en-US" dirty="0"/>
              <a:t>Drowning </a:t>
            </a:r>
            <a:r>
              <a:rPr lang="en-US" altLang="en-US" sz="2000" b="0" dirty="0"/>
              <a:t>(2 of 2)</a:t>
            </a:r>
          </a:p>
        </p:txBody>
      </p:sp>
      <p:sp>
        <p:nvSpPr>
          <p:cNvPr id="84995" name="Content Placeholder 2"/>
          <p:cNvSpPr>
            <a:spLocks noGrp="1"/>
          </p:cNvSpPr>
          <p:nvPr>
            <p:ph type="body" idx="1"/>
          </p:nvPr>
        </p:nvSpPr>
        <p:spPr/>
        <p:txBody>
          <a:bodyPr rIns="228600"/>
          <a:lstStyle/>
          <a:p>
            <a:pPr>
              <a:spcBef>
                <a:spcPct val="35000"/>
              </a:spcBef>
            </a:pPr>
            <a:r>
              <a:rPr lang="en-US" altLang="en-US" dirty="0"/>
              <a:t>Risk factors</a:t>
            </a:r>
          </a:p>
          <a:p>
            <a:pPr lvl="1">
              <a:spcBef>
                <a:spcPct val="35000"/>
              </a:spcBef>
            </a:pPr>
            <a:r>
              <a:rPr lang="en-US" altLang="en-US" dirty="0"/>
              <a:t>Alcohol consumption</a:t>
            </a:r>
          </a:p>
          <a:p>
            <a:pPr lvl="1">
              <a:spcBef>
                <a:spcPct val="35000"/>
              </a:spcBef>
            </a:pPr>
            <a:r>
              <a:rPr lang="en-US" altLang="en-US" dirty="0"/>
              <a:t>Preexisting seizure disorders</a:t>
            </a:r>
          </a:p>
          <a:p>
            <a:pPr lvl="1">
              <a:spcBef>
                <a:spcPct val="35000"/>
              </a:spcBef>
            </a:pPr>
            <a:r>
              <a:rPr lang="en-US" altLang="en-US" dirty="0"/>
              <a:t>Geriatric patients with cardiovascular disease</a:t>
            </a:r>
          </a:p>
          <a:p>
            <a:pPr lvl="1">
              <a:spcBef>
                <a:spcPct val="35000"/>
              </a:spcBef>
            </a:pPr>
            <a:r>
              <a:rPr lang="en-US" altLang="en-US" dirty="0"/>
              <a:t>Unsupervised access to water</a:t>
            </a:r>
          </a:p>
          <a:p>
            <a:pPr>
              <a:spcBef>
                <a:spcPct val="35000"/>
              </a:spcBef>
            </a:pPr>
            <a:r>
              <a:rPr lang="en-US" altLang="en-US" dirty="0"/>
              <a:t>Laryngospasm</a:t>
            </a:r>
          </a:p>
          <a:p>
            <a:pPr lvl="1">
              <a:spcBef>
                <a:spcPct val="35000"/>
              </a:spcBef>
            </a:pPr>
            <a:r>
              <a:rPr lang="en-US" altLang="en-US" dirty="0"/>
              <a:t>Inhaling water causes the muscles of the larynx and vocal cords to spasm.</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r>
              <a:rPr lang="en-US" altLang="en-US" dirty="0"/>
              <a:t>Spinal Injuries in Submersion Incidents </a:t>
            </a:r>
            <a:r>
              <a:rPr lang="en-US" altLang="en-US" sz="2000" b="0" dirty="0"/>
              <a:t>(1 of 2)</a:t>
            </a:r>
          </a:p>
        </p:txBody>
      </p:sp>
      <p:sp>
        <p:nvSpPr>
          <p:cNvPr id="86019" name="Rectangle 5"/>
          <p:cNvSpPr>
            <a:spLocks noGrp="1" noChangeArrowheads="1"/>
          </p:cNvSpPr>
          <p:nvPr>
            <p:ph type="body" idx="1"/>
          </p:nvPr>
        </p:nvSpPr>
        <p:spPr/>
        <p:txBody>
          <a:bodyPr/>
          <a:lstStyle/>
          <a:p>
            <a:r>
              <a:rPr lang="en-US" altLang="en-US" dirty="0"/>
              <a:t>Submersion incidents may be complicated by spinal fractures and spinal cord injuries.</a:t>
            </a:r>
          </a:p>
          <a:p>
            <a:r>
              <a:rPr lang="en-US" altLang="en-US" dirty="0"/>
              <a:t>Assume spinal injury if:</a:t>
            </a:r>
          </a:p>
          <a:p>
            <a:pPr lvl="1"/>
            <a:r>
              <a:rPr lang="en-US" altLang="en-US" dirty="0"/>
              <a:t>Submersion resulted from a diving mishap or fall.</a:t>
            </a:r>
          </a:p>
          <a:p>
            <a:pPr lvl="1"/>
            <a:r>
              <a:rPr lang="en-US" altLang="en-US" dirty="0"/>
              <a:t>The patient is unconscious.</a:t>
            </a:r>
          </a:p>
          <a:p>
            <a:pPr lvl="1"/>
            <a:r>
              <a:rPr lang="en-US" altLang="en-US" dirty="0"/>
              <a:t>The patient complains of weakness, paralysis, or numbness.</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p:txBody>
          <a:bodyPr rIns="228600"/>
          <a:lstStyle/>
          <a:p>
            <a:pPr>
              <a:spcBef>
                <a:spcPct val="35000"/>
              </a:spcBef>
            </a:pPr>
            <a:r>
              <a:rPr lang="en-US" altLang="en-US" dirty="0"/>
              <a:t>Most spinal injuries in diving incidents affect the cervical spine.</a:t>
            </a:r>
          </a:p>
          <a:p>
            <a:pPr>
              <a:spcBef>
                <a:spcPct val="35000"/>
              </a:spcBef>
            </a:pPr>
            <a:r>
              <a:rPr lang="en-US" altLang="en-US" dirty="0"/>
              <a:t>Stabilize the suspected injury while the patient is still in the water.</a:t>
            </a:r>
          </a:p>
        </p:txBody>
      </p:sp>
      <p:sp>
        <p:nvSpPr>
          <p:cNvPr id="87043" name="Rectangle 4"/>
          <p:cNvSpPr>
            <a:spLocks noGrp="1" noChangeArrowheads="1"/>
          </p:cNvSpPr>
          <p:nvPr>
            <p:ph type="title"/>
          </p:nvPr>
        </p:nvSpPr>
        <p:spPr/>
        <p:txBody>
          <a:bodyPr/>
          <a:lstStyle/>
          <a:p>
            <a:r>
              <a:rPr lang="en-US" altLang="en-US" dirty="0"/>
              <a:t>Spinal Injuries in Submersion Incidents </a:t>
            </a:r>
            <a:r>
              <a:rPr lang="en-US" altLang="en-US" sz="2000" b="0" dirty="0"/>
              <a:t>(2 of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dirty="0"/>
              <a:t>Safety</a:t>
            </a:r>
          </a:p>
        </p:txBody>
      </p:sp>
      <p:sp>
        <p:nvSpPr>
          <p:cNvPr id="88067" name="Content Placeholder 2"/>
          <p:cNvSpPr>
            <a:spLocks noGrp="1"/>
          </p:cNvSpPr>
          <p:nvPr>
            <p:ph sz="half" idx="1"/>
          </p:nvPr>
        </p:nvSpPr>
        <p:spPr/>
        <p:txBody>
          <a:bodyPr/>
          <a:lstStyle/>
          <a:p>
            <a:r>
              <a:rPr lang="en-US" altLang="en-US" dirty="0"/>
              <a:t>Water rescues are usually handled by specialized rescue personnel.</a:t>
            </a:r>
          </a:p>
          <a:p>
            <a:r>
              <a:rPr lang="en-US" altLang="en-US" dirty="0"/>
              <a:t>“Reach, throw, and row, and only then go.”</a:t>
            </a:r>
          </a:p>
        </p:txBody>
      </p:sp>
      <p:pic>
        <p:nvPicPr>
          <p:cNvPr id="7170" name="Picture 2" descr="A: Reach. A girl on the shore is reaching with a stick to the person in the water. B: Throw. A person is throwing a flotation device to the person in the water. C: Row. A person wearing a life jacket is rowing to the person in the water. D: The rescuer and victim are in the water and holding to the ends of a cloth.&#10;" title="A series of illustrations, A through D, shows basic rules of water resc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855" y="1203325"/>
            <a:ext cx="3182602" cy="36393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9800" y="4857447"/>
            <a:ext cx="5753100" cy="1754326"/>
          </a:xfrm>
          <a:prstGeom prst="rect">
            <a:avLst/>
          </a:prstGeom>
        </p:spPr>
        <p:txBody>
          <a:bodyPr wrap="square">
            <a:spAutoFit/>
          </a:bodyPr>
          <a:lstStyle/>
          <a:p>
            <a:r>
              <a:rPr lang="en-US" b="1" dirty="0"/>
              <a:t>FIGURE 33-9 </a:t>
            </a:r>
            <a:r>
              <a:rPr lang="en-US" dirty="0"/>
              <a:t>Basic rules of water rescue. </a:t>
            </a:r>
            <a:r>
              <a:rPr lang="en-US" b="1" dirty="0"/>
              <a:t>A. </a:t>
            </a:r>
            <a:r>
              <a:rPr lang="en-US" dirty="0"/>
              <a:t>Reach for the person from shore. If you cannot reach the person from shore, wade closer. </a:t>
            </a:r>
            <a:r>
              <a:rPr lang="en-US" b="1" dirty="0"/>
              <a:t>B. </a:t>
            </a:r>
            <a:r>
              <a:rPr lang="en-US" dirty="0"/>
              <a:t>If an object that floats is available, throw it to the person. </a:t>
            </a:r>
            <a:r>
              <a:rPr lang="en-US" b="1" dirty="0"/>
              <a:t>C. </a:t>
            </a:r>
            <a:r>
              <a:rPr lang="en-US" dirty="0"/>
              <a:t>Use a boat if one is available. </a:t>
            </a:r>
            <a:r>
              <a:rPr lang="en-US" b="1" dirty="0"/>
              <a:t>D. </a:t>
            </a:r>
            <a:r>
              <a:rPr lang="en-US" dirty="0"/>
              <a:t>If you must swim to the person, use a towel or board for him or her to hold onto. Do not let the person grab you.</a:t>
            </a:r>
          </a:p>
        </p:txBody>
      </p:sp>
      <p:sp>
        <p:nvSpPr>
          <p:cNvPr id="3" name="Rectangle 2"/>
          <p:cNvSpPr/>
          <p:nvPr/>
        </p:nvSpPr>
        <p:spPr>
          <a:xfrm>
            <a:off x="6027319" y="656486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nSpc>
                <a:spcPct val="85000"/>
              </a:lnSpc>
            </a:pPr>
            <a:r>
              <a:rPr lang="en-US" altLang="en-US" dirty="0"/>
              <a:t>Factors Affecting Exposure </a:t>
            </a:r>
            <a:r>
              <a:rPr lang="en-US" altLang="en-US" sz="2000" b="0" dirty="0"/>
              <a:t>(2 of 3)</a:t>
            </a:r>
          </a:p>
        </p:txBody>
      </p:sp>
      <p:sp>
        <p:nvSpPr>
          <p:cNvPr id="10243" name="Rectangle 3"/>
          <p:cNvSpPr>
            <a:spLocks noGrp="1" noChangeArrowheads="1"/>
          </p:cNvSpPr>
          <p:nvPr>
            <p:ph type="body" idx="1"/>
          </p:nvPr>
        </p:nvSpPr>
        <p:spPr/>
        <p:txBody>
          <a:bodyPr rIns="228600"/>
          <a:lstStyle/>
          <a:p>
            <a:pPr>
              <a:spcBef>
                <a:spcPct val="35000"/>
              </a:spcBef>
            </a:pPr>
            <a:r>
              <a:rPr lang="en-US" altLang="en-US" dirty="0"/>
              <a:t>Nutrition and hydration</a:t>
            </a:r>
          </a:p>
          <a:p>
            <a:pPr lvl="1">
              <a:spcBef>
                <a:spcPct val="35000"/>
              </a:spcBef>
            </a:pPr>
            <a:r>
              <a:rPr lang="en-US" altLang="en-US" dirty="0"/>
              <a:t>A lack of food or water will aggravate hot or cold stress.</a:t>
            </a:r>
          </a:p>
          <a:p>
            <a:pPr lvl="1">
              <a:spcBef>
                <a:spcPct val="35000"/>
              </a:spcBef>
            </a:pPr>
            <a:r>
              <a:rPr lang="en-US" altLang="en-US" dirty="0"/>
              <a:t>Alcohol will change the body’s ability to regulate temperature.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nSpc>
                <a:spcPct val="85000"/>
              </a:lnSpc>
            </a:pPr>
            <a:r>
              <a:rPr lang="en-US" altLang="en-US" dirty="0"/>
              <a:t>Recovery Techniques</a:t>
            </a:r>
          </a:p>
        </p:txBody>
      </p:sp>
      <p:sp>
        <p:nvSpPr>
          <p:cNvPr id="89091" name="Rectangle 3"/>
          <p:cNvSpPr>
            <a:spLocks noGrp="1" noChangeArrowheads="1"/>
          </p:cNvSpPr>
          <p:nvPr>
            <p:ph type="body" idx="1"/>
          </p:nvPr>
        </p:nvSpPr>
        <p:spPr/>
        <p:txBody>
          <a:bodyPr rIns="228600"/>
          <a:lstStyle/>
          <a:p>
            <a:pPr>
              <a:spcBef>
                <a:spcPct val="35000"/>
              </a:spcBef>
            </a:pPr>
            <a:r>
              <a:rPr lang="en-US" altLang="en-US" dirty="0"/>
              <a:t>If the patient is not floating or visible in the water, an organized rescue effort is necessary.</a:t>
            </a:r>
          </a:p>
          <a:p>
            <a:pPr>
              <a:spcBef>
                <a:spcPct val="35000"/>
              </a:spcBef>
            </a:pPr>
            <a:r>
              <a:rPr lang="en-US" altLang="en-US" dirty="0"/>
              <a:t>Specialized personnel are required, with snorkel, mask, and scuba gear.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nSpc>
                <a:spcPct val="85000"/>
              </a:lnSpc>
            </a:pPr>
            <a:r>
              <a:rPr lang="en-US" altLang="en-US" dirty="0"/>
              <a:t>Resuscitation Efforts</a:t>
            </a:r>
          </a:p>
        </p:txBody>
      </p:sp>
      <p:sp>
        <p:nvSpPr>
          <p:cNvPr id="90115" name="Rectangle 3"/>
          <p:cNvSpPr>
            <a:spLocks noGrp="1" noChangeArrowheads="1"/>
          </p:cNvSpPr>
          <p:nvPr>
            <p:ph type="body" idx="1"/>
          </p:nvPr>
        </p:nvSpPr>
        <p:spPr/>
        <p:txBody>
          <a:bodyPr rIns="228600"/>
          <a:lstStyle/>
          <a:p>
            <a:pPr>
              <a:spcBef>
                <a:spcPct val="35000"/>
              </a:spcBef>
            </a:pPr>
            <a:r>
              <a:rPr lang="en-US" altLang="en-US" dirty="0"/>
              <a:t>Never give up on resuscitating a cold-water drowning victim.</a:t>
            </a:r>
          </a:p>
          <a:p>
            <a:pPr lvl="1">
              <a:spcBef>
                <a:spcPct val="35000"/>
              </a:spcBef>
            </a:pPr>
            <a:r>
              <a:rPr lang="en-US" altLang="en-US" dirty="0"/>
              <a:t>Hypothermia can protect vital organs from the lack of oxygen.</a:t>
            </a:r>
          </a:p>
          <a:p>
            <a:pPr>
              <a:spcBef>
                <a:spcPct val="35000"/>
              </a:spcBef>
            </a:pPr>
            <a:r>
              <a:rPr lang="en-US" altLang="en-US" dirty="0"/>
              <a:t>The diving reflex may cause immediate bradycardia.</a:t>
            </a:r>
          </a:p>
          <a:p>
            <a:pPr lvl="1">
              <a:spcBef>
                <a:spcPct val="35000"/>
              </a:spcBef>
            </a:pPr>
            <a:r>
              <a:rPr lang="en-US" altLang="en-US" dirty="0"/>
              <a:t>Slowing of the heart rate caused by submersion in cold water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5000"/>
              </a:lnSpc>
            </a:pPr>
            <a:r>
              <a:rPr lang="en-US" altLang="en-US" dirty="0"/>
              <a:t>Descent Emergencies </a:t>
            </a:r>
            <a:r>
              <a:rPr lang="en-US" altLang="en-US" sz="2000" b="0" dirty="0"/>
              <a:t>(1 of 2)</a:t>
            </a:r>
          </a:p>
        </p:txBody>
      </p:sp>
      <p:sp>
        <p:nvSpPr>
          <p:cNvPr id="91139" name="Rectangle 3"/>
          <p:cNvSpPr>
            <a:spLocks noGrp="1" noChangeArrowheads="1"/>
          </p:cNvSpPr>
          <p:nvPr>
            <p:ph type="body" idx="1"/>
          </p:nvPr>
        </p:nvSpPr>
        <p:spPr/>
        <p:txBody>
          <a:bodyPr rIns="228600"/>
          <a:lstStyle/>
          <a:p>
            <a:pPr>
              <a:spcBef>
                <a:spcPct val="35000"/>
              </a:spcBef>
            </a:pPr>
            <a:r>
              <a:rPr lang="en-US" altLang="en-US" dirty="0"/>
              <a:t>Caused by the sudden increase in pressure as the person dives deeper into the water</a:t>
            </a:r>
          </a:p>
          <a:p>
            <a:pPr>
              <a:spcBef>
                <a:spcPct val="35000"/>
              </a:spcBef>
            </a:pPr>
            <a:r>
              <a:rPr lang="en-US" altLang="en-US" dirty="0"/>
              <a:t>Typical areas affected</a:t>
            </a:r>
          </a:p>
          <a:p>
            <a:pPr lvl="1">
              <a:spcBef>
                <a:spcPct val="35000"/>
              </a:spcBef>
            </a:pPr>
            <a:r>
              <a:rPr lang="en-US" altLang="en-US" dirty="0"/>
              <a:t>Lungs</a:t>
            </a:r>
          </a:p>
          <a:p>
            <a:pPr lvl="1">
              <a:spcBef>
                <a:spcPct val="35000"/>
              </a:spcBef>
            </a:pPr>
            <a:r>
              <a:rPr lang="en-US" altLang="en-US" dirty="0"/>
              <a:t>Sinus cavities</a:t>
            </a:r>
          </a:p>
          <a:p>
            <a:pPr lvl="1">
              <a:spcBef>
                <a:spcPct val="35000"/>
              </a:spcBef>
            </a:pPr>
            <a:r>
              <a:rPr lang="en-US" altLang="en-US" dirty="0"/>
              <a:t>Middle ear</a:t>
            </a:r>
          </a:p>
          <a:p>
            <a:pPr lvl="1">
              <a:spcBef>
                <a:spcPct val="35000"/>
              </a:spcBef>
            </a:pPr>
            <a:r>
              <a:rPr lang="en-US" altLang="en-US" dirty="0"/>
              <a:t>Teeth</a:t>
            </a:r>
          </a:p>
          <a:p>
            <a:pPr lvl="1">
              <a:spcBef>
                <a:spcPct val="35000"/>
              </a:spcBef>
            </a:pPr>
            <a:r>
              <a:rPr lang="en-US" altLang="en-US" dirty="0"/>
              <a:t>Face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nSpc>
                <a:spcPct val="85000"/>
              </a:lnSpc>
            </a:pPr>
            <a:r>
              <a:rPr lang="en-US" altLang="en-US" dirty="0"/>
              <a:t>Descent Emergencies </a:t>
            </a:r>
            <a:r>
              <a:rPr lang="en-US" altLang="en-US" sz="2000" b="0" dirty="0"/>
              <a:t>(2 of 2)</a:t>
            </a:r>
          </a:p>
        </p:txBody>
      </p:sp>
      <p:sp>
        <p:nvSpPr>
          <p:cNvPr id="92163" name="Rectangle 3"/>
          <p:cNvSpPr>
            <a:spLocks noGrp="1" noChangeArrowheads="1"/>
          </p:cNvSpPr>
          <p:nvPr>
            <p:ph type="body" idx="1"/>
          </p:nvPr>
        </p:nvSpPr>
        <p:spPr/>
        <p:txBody>
          <a:bodyPr rIns="228600"/>
          <a:lstStyle/>
          <a:p>
            <a:pPr>
              <a:spcBef>
                <a:spcPct val="35000"/>
              </a:spcBef>
            </a:pPr>
            <a:r>
              <a:rPr lang="en-US" altLang="en-US" dirty="0"/>
              <a:t>The pain forces the diver to return to the surface to equalize the pressures, and the problem clears up by itself.</a:t>
            </a:r>
          </a:p>
          <a:p>
            <a:pPr>
              <a:spcBef>
                <a:spcPct val="35000"/>
              </a:spcBef>
            </a:pPr>
            <a:r>
              <a:rPr lang="en-US" altLang="en-US" dirty="0"/>
              <a:t>Perforated tympanic membrane</a:t>
            </a:r>
          </a:p>
          <a:p>
            <a:pPr lvl="1">
              <a:spcBef>
                <a:spcPct val="35000"/>
              </a:spcBef>
            </a:pPr>
            <a:r>
              <a:rPr lang="en-US" altLang="en-US" dirty="0"/>
              <a:t>Cold water may enter the middle ear through a ruptured eardrum.</a:t>
            </a:r>
          </a:p>
          <a:p>
            <a:pPr lvl="1">
              <a:spcBef>
                <a:spcPct val="35000"/>
              </a:spcBef>
            </a:pPr>
            <a:r>
              <a:rPr lang="en-US" altLang="en-US" dirty="0"/>
              <a:t>The diver may lose his or her balance, shoot to the surface, and run into ascent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5000"/>
              </a:lnSpc>
            </a:pPr>
            <a:r>
              <a:rPr lang="en-US" altLang="en-US" dirty="0"/>
              <a:t>Emergencies at the Bottom</a:t>
            </a:r>
          </a:p>
        </p:txBody>
      </p:sp>
      <p:sp>
        <p:nvSpPr>
          <p:cNvPr id="93187" name="Rectangle 3"/>
          <p:cNvSpPr>
            <a:spLocks noGrp="1" noChangeArrowheads="1"/>
          </p:cNvSpPr>
          <p:nvPr>
            <p:ph type="body" idx="1"/>
          </p:nvPr>
        </p:nvSpPr>
        <p:spPr/>
        <p:txBody>
          <a:bodyPr rIns="228600"/>
          <a:lstStyle/>
          <a:p>
            <a:pPr>
              <a:spcBef>
                <a:spcPct val="35000"/>
              </a:spcBef>
            </a:pPr>
            <a:r>
              <a:rPr lang="en-US" altLang="en-US" dirty="0"/>
              <a:t>Rarely occur</a:t>
            </a:r>
          </a:p>
          <a:p>
            <a:pPr>
              <a:spcBef>
                <a:spcPct val="35000"/>
              </a:spcBef>
            </a:pPr>
            <a:r>
              <a:rPr lang="en-US" altLang="en-US" dirty="0"/>
              <a:t>Caused by faulty connections in the diving gear</a:t>
            </a:r>
          </a:p>
          <a:p>
            <a:pPr lvl="1">
              <a:spcBef>
                <a:spcPct val="35000"/>
              </a:spcBef>
            </a:pPr>
            <a:r>
              <a:rPr lang="en-US" altLang="en-US" dirty="0"/>
              <a:t>Inadequate mixing of oxygen and carbon dioxide in the air the diver breathes</a:t>
            </a:r>
          </a:p>
          <a:p>
            <a:pPr lvl="1">
              <a:spcBef>
                <a:spcPct val="35000"/>
              </a:spcBef>
            </a:pPr>
            <a:r>
              <a:rPr lang="en-US" altLang="en-US" dirty="0"/>
              <a:t>Accidental feeding of poisonous carbon monoxide into the breathing apparatus</a:t>
            </a:r>
          </a:p>
          <a:p>
            <a:pPr>
              <a:spcBef>
                <a:spcPct val="35000"/>
              </a:spcBef>
            </a:pPr>
            <a:r>
              <a:rPr lang="en-US" altLang="en-US" dirty="0"/>
              <a:t>Can cause drowning or rapid ascent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nSpc>
                <a:spcPct val="85000"/>
              </a:lnSpc>
            </a:pPr>
            <a:r>
              <a:rPr lang="en-US" altLang="en-US" dirty="0"/>
              <a:t>Ascent Emergencies </a:t>
            </a:r>
            <a:r>
              <a:rPr lang="en-US" altLang="en-US" sz="2000" b="0" dirty="0"/>
              <a:t>(1 of 5)</a:t>
            </a:r>
          </a:p>
        </p:txBody>
      </p:sp>
      <p:sp>
        <p:nvSpPr>
          <p:cNvPr id="94211" name="Rectangle 3"/>
          <p:cNvSpPr>
            <a:spLocks noGrp="1" noChangeArrowheads="1"/>
          </p:cNvSpPr>
          <p:nvPr>
            <p:ph type="body" idx="1"/>
          </p:nvPr>
        </p:nvSpPr>
        <p:spPr/>
        <p:txBody>
          <a:bodyPr rIns="228600"/>
          <a:lstStyle/>
          <a:p>
            <a:pPr>
              <a:spcBef>
                <a:spcPct val="35000"/>
              </a:spcBef>
            </a:pPr>
            <a:r>
              <a:rPr lang="en-US" altLang="en-US" dirty="0"/>
              <a:t>Usually requires aggressive resuscitation</a:t>
            </a:r>
          </a:p>
          <a:p>
            <a:pPr>
              <a:spcBef>
                <a:spcPct val="35000"/>
              </a:spcBef>
            </a:pPr>
            <a:r>
              <a:rPr lang="en-US" altLang="en-US" dirty="0"/>
              <a:t>Air embolism</a:t>
            </a:r>
          </a:p>
          <a:p>
            <a:pPr lvl="1">
              <a:spcBef>
                <a:spcPct val="35000"/>
              </a:spcBef>
            </a:pPr>
            <a:r>
              <a:rPr lang="en-US" altLang="en-US" dirty="0"/>
              <a:t>Most dangerous and most common scuba diving emergency</a:t>
            </a:r>
          </a:p>
          <a:p>
            <a:pPr lvl="1">
              <a:spcBef>
                <a:spcPct val="35000"/>
              </a:spcBef>
            </a:pPr>
            <a:r>
              <a:rPr lang="en-US" altLang="en-US" dirty="0"/>
              <a:t>Bubbles of air in the blood vessels</a:t>
            </a:r>
          </a:p>
          <a:p>
            <a:pPr lvl="1">
              <a:spcBef>
                <a:spcPct val="35000"/>
              </a:spcBef>
            </a:pPr>
            <a:r>
              <a:rPr lang="en-US" altLang="en-US" dirty="0"/>
              <a:t>Air pressure in the lungs remains at a high level while pressure on the chest decreases.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nSpc>
                <a:spcPct val="85000"/>
              </a:lnSpc>
            </a:pPr>
            <a:r>
              <a:rPr lang="en-US" altLang="en-US" dirty="0"/>
              <a:t>Ascent Emergencies </a:t>
            </a:r>
            <a:r>
              <a:rPr lang="en-US" altLang="en-US" sz="2000" b="0" dirty="0"/>
              <a:t>(2 of 5)</a:t>
            </a:r>
          </a:p>
        </p:txBody>
      </p:sp>
      <p:sp>
        <p:nvSpPr>
          <p:cNvPr id="95235" name="Rectangle 3"/>
          <p:cNvSpPr>
            <a:spLocks noGrp="1" noChangeArrowheads="1"/>
          </p:cNvSpPr>
          <p:nvPr>
            <p:ph type="body" idx="1"/>
          </p:nvPr>
        </p:nvSpPr>
        <p:spPr/>
        <p:txBody>
          <a:bodyPr rIns="228600"/>
          <a:lstStyle/>
          <a:p>
            <a:pPr>
              <a:spcBef>
                <a:spcPct val="35000"/>
              </a:spcBef>
            </a:pPr>
            <a:r>
              <a:rPr lang="en-US" altLang="en-US" dirty="0"/>
              <a:t>Decompression sickness</a:t>
            </a:r>
          </a:p>
          <a:p>
            <a:pPr lvl="1">
              <a:spcBef>
                <a:spcPct val="35000"/>
              </a:spcBef>
            </a:pPr>
            <a:r>
              <a:rPr lang="en-US" altLang="en-US" dirty="0"/>
              <a:t>“The bends”</a:t>
            </a:r>
          </a:p>
          <a:p>
            <a:pPr lvl="1">
              <a:spcBef>
                <a:spcPct val="35000"/>
              </a:spcBef>
            </a:pPr>
            <a:r>
              <a:rPr lang="en-US" altLang="en-US" dirty="0"/>
              <a:t>Bubbles of gas, especially nitrogen, obstruct the blood vessels.</a:t>
            </a:r>
          </a:p>
          <a:p>
            <a:pPr lvl="1">
              <a:spcBef>
                <a:spcPct val="35000"/>
              </a:spcBef>
            </a:pPr>
            <a:r>
              <a:rPr lang="en-US" altLang="en-US" dirty="0"/>
              <a:t>Conditions that can cause the bends:</a:t>
            </a:r>
          </a:p>
          <a:p>
            <a:pPr lvl="2">
              <a:spcBef>
                <a:spcPts val="900"/>
              </a:spcBef>
            </a:pPr>
            <a:r>
              <a:rPr lang="en-US" altLang="en-US" sz="2000" dirty="0"/>
              <a:t>Too rapid an ascent from a dive</a:t>
            </a:r>
          </a:p>
          <a:p>
            <a:pPr lvl="2">
              <a:spcBef>
                <a:spcPts val="900"/>
              </a:spcBef>
            </a:pPr>
            <a:r>
              <a:rPr lang="en-US" altLang="en-US" sz="2000" dirty="0"/>
              <a:t>Too long of a dive at too deep of a depth</a:t>
            </a:r>
          </a:p>
          <a:p>
            <a:pPr lvl="2">
              <a:spcBef>
                <a:spcPts val="900"/>
              </a:spcBef>
            </a:pPr>
            <a:r>
              <a:rPr lang="en-US" altLang="en-US" sz="2000" dirty="0"/>
              <a:t>Repeated dives within a short period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5000"/>
              </a:lnSpc>
            </a:pPr>
            <a:r>
              <a:rPr lang="en-US" altLang="en-US" dirty="0"/>
              <a:t>Ascent Emergencies </a:t>
            </a:r>
            <a:r>
              <a:rPr lang="en-US" altLang="en-US" sz="2000" b="0" dirty="0"/>
              <a:t>(3 of 5)</a:t>
            </a:r>
          </a:p>
        </p:txBody>
      </p:sp>
      <p:sp>
        <p:nvSpPr>
          <p:cNvPr id="96259" name="Rectangle 3"/>
          <p:cNvSpPr>
            <a:spLocks noGrp="1" noChangeArrowheads="1"/>
          </p:cNvSpPr>
          <p:nvPr>
            <p:ph type="body" idx="1"/>
          </p:nvPr>
        </p:nvSpPr>
        <p:spPr/>
        <p:txBody>
          <a:bodyPr rIns="228600"/>
          <a:lstStyle/>
          <a:p>
            <a:pPr>
              <a:spcBef>
                <a:spcPct val="35000"/>
              </a:spcBef>
            </a:pPr>
            <a:r>
              <a:rPr lang="en-US" altLang="en-US" dirty="0"/>
              <a:t>Decompression sickness (cont’d)</a:t>
            </a:r>
          </a:p>
          <a:p>
            <a:pPr lvl="1">
              <a:spcBef>
                <a:spcPts val="840"/>
              </a:spcBef>
            </a:pPr>
            <a:r>
              <a:rPr lang="en-US" altLang="en-US" dirty="0"/>
              <a:t>Complications</a:t>
            </a:r>
          </a:p>
          <a:p>
            <a:pPr lvl="2">
              <a:spcBef>
                <a:spcPts val="840"/>
              </a:spcBef>
            </a:pPr>
            <a:r>
              <a:rPr lang="en-US" altLang="en-US" sz="2000" dirty="0"/>
              <a:t>Blockage of tiny blood vessels</a:t>
            </a:r>
          </a:p>
          <a:p>
            <a:pPr lvl="2">
              <a:spcBef>
                <a:spcPts val="840"/>
              </a:spcBef>
            </a:pPr>
            <a:r>
              <a:rPr lang="en-US" altLang="en-US" sz="2000" dirty="0"/>
              <a:t>Depriving parts of the body of their normal blood supply</a:t>
            </a:r>
          </a:p>
          <a:p>
            <a:pPr lvl="2">
              <a:spcBef>
                <a:spcPts val="840"/>
              </a:spcBef>
            </a:pPr>
            <a:r>
              <a:rPr lang="en-US" altLang="en-US" sz="2000" dirty="0"/>
              <a:t>Severe pain in certain tissues or spaces</a:t>
            </a:r>
          </a:p>
          <a:p>
            <a:pPr lvl="1">
              <a:spcBef>
                <a:spcPts val="840"/>
              </a:spcBef>
            </a:pPr>
            <a:r>
              <a:rPr lang="en-US" altLang="en-US" dirty="0"/>
              <a:t>Signs and symptoms</a:t>
            </a:r>
          </a:p>
          <a:p>
            <a:pPr lvl="2">
              <a:spcBef>
                <a:spcPts val="840"/>
              </a:spcBef>
            </a:pPr>
            <a:r>
              <a:rPr lang="en-US" altLang="en-US" sz="2000" dirty="0"/>
              <a:t>Abdominal/joint pain so severe that the patient doubles 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nSpc>
                <a:spcPct val="85000"/>
              </a:lnSpc>
            </a:pPr>
            <a:r>
              <a:rPr lang="en-US" altLang="en-US" dirty="0"/>
              <a:t>Ascent Emergencies </a:t>
            </a:r>
            <a:r>
              <a:rPr lang="en-US" altLang="en-US" sz="2000" b="0" dirty="0"/>
              <a:t>(4 of 5)</a:t>
            </a:r>
          </a:p>
        </p:txBody>
      </p:sp>
      <p:sp>
        <p:nvSpPr>
          <p:cNvPr id="97283" name="Rectangle 3"/>
          <p:cNvSpPr>
            <a:spLocks noGrp="1" noChangeArrowheads="1"/>
          </p:cNvSpPr>
          <p:nvPr>
            <p:ph type="body" idx="1"/>
          </p:nvPr>
        </p:nvSpPr>
        <p:spPr/>
        <p:txBody>
          <a:bodyPr rIns="228600"/>
          <a:lstStyle/>
          <a:p>
            <a:pPr>
              <a:spcBef>
                <a:spcPct val="35000"/>
              </a:spcBef>
            </a:pPr>
            <a:r>
              <a:rPr lang="en-US" altLang="en-US" dirty="0"/>
              <a:t>You may find it difficult to distinguish between air embolism and decompression sickness.</a:t>
            </a:r>
          </a:p>
          <a:p>
            <a:pPr lvl="1">
              <a:spcBef>
                <a:spcPct val="35000"/>
              </a:spcBef>
            </a:pPr>
            <a:r>
              <a:rPr lang="en-US" altLang="en-US" dirty="0"/>
              <a:t>Air embolism generally occurs immediately on return to the surface.</a:t>
            </a:r>
          </a:p>
          <a:p>
            <a:pPr lvl="1">
              <a:spcBef>
                <a:spcPct val="35000"/>
              </a:spcBef>
            </a:pPr>
            <a:r>
              <a:rPr lang="en-US" altLang="en-US" dirty="0"/>
              <a:t>Symptoms of decompression sickness may not occur for several hours.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pPr>
            <a:r>
              <a:rPr lang="en-US" altLang="en-US" dirty="0"/>
              <a:t>Ascent Emergencies </a:t>
            </a:r>
            <a:r>
              <a:rPr lang="en-US" altLang="en-US" sz="2000" b="0" dirty="0"/>
              <a:t>(5 of 5)</a:t>
            </a:r>
          </a:p>
        </p:txBody>
      </p:sp>
      <p:sp>
        <p:nvSpPr>
          <p:cNvPr id="98307" name="Rectangle 3"/>
          <p:cNvSpPr>
            <a:spLocks noGrp="1" noChangeArrowheads="1"/>
          </p:cNvSpPr>
          <p:nvPr>
            <p:ph type="body" idx="1"/>
          </p:nvPr>
        </p:nvSpPr>
        <p:spPr>
          <a:xfrm>
            <a:off x="6333066" y="1447800"/>
            <a:ext cx="4944534" cy="4800600"/>
          </a:xfrm>
        </p:spPr>
        <p:txBody>
          <a:bodyPr rIns="228600"/>
          <a:lstStyle/>
          <a:p>
            <a:pPr>
              <a:spcBef>
                <a:spcPct val="35000"/>
              </a:spcBef>
            </a:pPr>
            <a:r>
              <a:rPr lang="en-US" altLang="en-US" dirty="0"/>
              <a:t>Treatment is the same for both.</a:t>
            </a:r>
          </a:p>
          <a:p>
            <a:pPr lvl="1">
              <a:spcBef>
                <a:spcPct val="35000"/>
              </a:spcBef>
            </a:pPr>
            <a:r>
              <a:rPr lang="en-US" altLang="en-US" dirty="0"/>
              <a:t>Basic life support (BLS)</a:t>
            </a:r>
          </a:p>
          <a:p>
            <a:pPr lvl="1">
              <a:spcBef>
                <a:spcPct val="35000"/>
              </a:spcBef>
            </a:pPr>
            <a:r>
              <a:rPr lang="en-US" altLang="en-US" dirty="0"/>
              <a:t>Recompression in a hyperbaric chamber</a:t>
            </a:r>
          </a:p>
        </p:txBody>
      </p:sp>
      <p:sp>
        <p:nvSpPr>
          <p:cNvPr id="2" name="Rectangle 1"/>
          <p:cNvSpPr/>
          <p:nvPr/>
        </p:nvSpPr>
        <p:spPr>
          <a:xfrm>
            <a:off x="898525" y="4429036"/>
            <a:ext cx="5349875" cy="1200329"/>
          </a:xfrm>
          <a:prstGeom prst="rect">
            <a:avLst/>
          </a:prstGeom>
        </p:spPr>
        <p:txBody>
          <a:bodyPr wrap="square">
            <a:spAutoFit/>
          </a:bodyPr>
          <a:lstStyle/>
          <a:p>
            <a:r>
              <a:rPr lang="en-US" b="1" dirty="0"/>
              <a:t>FIGURE 33-11 </a:t>
            </a:r>
            <a:r>
              <a:rPr lang="en-US" dirty="0"/>
              <a:t>A hyperbaric chamber, usually a small</a:t>
            </a:r>
          </a:p>
          <a:p>
            <a:r>
              <a:rPr lang="en-US" dirty="0"/>
              <a:t>room, is pressurized to a level higher than atmospheric</a:t>
            </a:r>
          </a:p>
          <a:p>
            <a:r>
              <a:rPr lang="en-US" dirty="0"/>
              <a:t>pressure and used in the treatment of decompression</a:t>
            </a:r>
          </a:p>
          <a:p>
            <a:r>
              <a:rPr lang="en-US" dirty="0"/>
              <a:t>sickness and air embolism.</a:t>
            </a:r>
          </a:p>
        </p:txBody>
      </p:sp>
      <p:sp>
        <p:nvSpPr>
          <p:cNvPr id="3" name="Rectangle 2"/>
          <p:cNvSpPr/>
          <p:nvPr/>
        </p:nvSpPr>
        <p:spPr>
          <a:xfrm>
            <a:off x="898525" y="5604481"/>
            <a:ext cx="266130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Perry </a:t>
            </a:r>
            <a:r>
              <a:rPr lang="en-US" sz="1000" dirty="0" err="1">
                <a:latin typeface="Arial" panose="020B0604020202020204" pitchFamily="34" charset="0"/>
                <a:cs typeface="Arial" panose="020B0604020202020204" pitchFamily="34" charset="0"/>
              </a:rPr>
              <a:t>Baromedical</a:t>
            </a:r>
            <a:r>
              <a:rPr lang="en-US" sz="1000" dirty="0">
                <a:latin typeface="Arial" panose="020B0604020202020204" pitchFamily="34" charset="0"/>
                <a:cs typeface="Arial" panose="020B0604020202020204" pitchFamily="34" charset="0"/>
              </a:rPr>
              <a:t> Corporation.</a:t>
            </a:r>
          </a:p>
        </p:txBody>
      </p:sp>
      <p:pic>
        <p:nvPicPr>
          <p:cNvPr id="8194" name="Picture 2" descr="A photo shows a man standing beside a hyperbaric chamber while talking over the phon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431926"/>
            <a:ext cx="5067300" cy="29970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nSpc>
                <a:spcPct val="85000"/>
              </a:lnSpc>
            </a:pPr>
            <a:r>
              <a:rPr lang="en-US" altLang="en-US" dirty="0"/>
              <a:t>Factors Affecting Exposure </a:t>
            </a:r>
            <a:r>
              <a:rPr lang="en-US" altLang="en-US" sz="2000" b="0" dirty="0"/>
              <a:t>(3 of 3)</a:t>
            </a:r>
          </a:p>
        </p:txBody>
      </p:sp>
      <p:sp>
        <p:nvSpPr>
          <p:cNvPr id="11267" name="Rectangle 3"/>
          <p:cNvSpPr>
            <a:spLocks noGrp="1" noChangeArrowheads="1"/>
          </p:cNvSpPr>
          <p:nvPr>
            <p:ph type="body" idx="1"/>
          </p:nvPr>
        </p:nvSpPr>
        <p:spPr/>
        <p:txBody>
          <a:bodyPr rIns="228600"/>
          <a:lstStyle/>
          <a:p>
            <a:pPr>
              <a:spcBef>
                <a:spcPct val="35000"/>
              </a:spcBef>
            </a:pPr>
            <a:r>
              <a:rPr lang="en-US" altLang="en-US" dirty="0"/>
              <a:t>Environmental conditions</a:t>
            </a:r>
          </a:p>
          <a:p>
            <a:pPr lvl="1">
              <a:spcBef>
                <a:spcPct val="35000"/>
              </a:spcBef>
            </a:pPr>
            <a:r>
              <a:rPr lang="en-US" altLang="en-US" dirty="0"/>
              <a:t>Conditions that can complicate environmental situations:</a:t>
            </a:r>
          </a:p>
          <a:p>
            <a:pPr lvl="2">
              <a:spcBef>
                <a:spcPts val="900"/>
              </a:spcBef>
            </a:pPr>
            <a:r>
              <a:rPr lang="en-US" altLang="en-US" sz="2000" dirty="0"/>
              <a:t>Air temperature</a:t>
            </a:r>
          </a:p>
          <a:p>
            <a:pPr lvl="2">
              <a:spcBef>
                <a:spcPts val="900"/>
              </a:spcBef>
            </a:pPr>
            <a:r>
              <a:rPr lang="en-US" altLang="en-US" sz="2000" dirty="0"/>
              <a:t>Humidity level</a:t>
            </a:r>
          </a:p>
          <a:p>
            <a:pPr lvl="2">
              <a:spcBef>
                <a:spcPts val="900"/>
              </a:spcBef>
            </a:pPr>
            <a:r>
              <a:rPr lang="en-US" altLang="en-US" sz="2000" dirty="0"/>
              <a:t>Wind</a:t>
            </a:r>
          </a:p>
          <a:p>
            <a:pPr lvl="1">
              <a:spcBef>
                <a:spcPct val="35000"/>
              </a:spcBef>
            </a:pPr>
            <a:r>
              <a:rPr lang="en-US" altLang="en-US" dirty="0"/>
              <a:t>Extremes in temperature and humidity are not needed to produce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nSpc>
                <a:spcPct val="85000"/>
              </a:lnSpc>
            </a:pPr>
            <a:r>
              <a:rPr lang="en-US" altLang="en-US" dirty="0"/>
              <a:t>Scene Size-up</a:t>
            </a:r>
            <a:endParaRPr lang="en-US" altLang="en-US" sz="2800" b="0" dirty="0"/>
          </a:p>
        </p:txBody>
      </p:sp>
      <p:sp>
        <p:nvSpPr>
          <p:cNvPr id="99331" name="Rectangle 3"/>
          <p:cNvSpPr>
            <a:spLocks noGrp="1" noChangeArrowheads="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Gloves and eye protection</a:t>
            </a:r>
          </a:p>
          <a:p>
            <a:pPr lvl="1">
              <a:spcBef>
                <a:spcPct val="35000"/>
              </a:spcBef>
            </a:pPr>
            <a:r>
              <a:rPr lang="en-US" altLang="en-US" dirty="0"/>
              <a:t>Never drive through moving water; be cautious driving through still water.</a:t>
            </a:r>
          </a:p>
          <a:p>
            <a:pPr lvl="1">
              <a:spcBef>
                <a:spcPct val="35000"/>
              </a:spcBef>
            </a:pPr>
            <a:r>
              <a:rPr lang="en-US" altLang="en-US" dirty="0"/>
              <a:t>Never attempt a water rescue without proper training and equipment.</a:t>
            </a:r>
          </a:p>
          <a:p>
            <a:pPr lvl="1">
              <a:spcBef>
                <a:spcPct val="35000"/>
              </a:spcBef>
            </a:pPr>
            <a:r>
              <a:rPr lang="en-US" altLang="en-US" dirty="0"/>
              <a:t>Consider trauma and spinal immobilization.</a:t>
            </a:r>
          </a:p>
          <a:p>
            <a:pPr lvl="1">
              <a:spcBef>
                <a:spcPct val="35000"/>
              </a:spcBef>
            </a:pPr>
            <a:r>
              <a:rPr lang="en-US" altLang="en-US" dirty="0">
                <a:ea typeface="MS PGothic" charset="-128"/>
              </a:rPr>
              <a:t>Check for additional patients.</a:t>
            </a:r>
            <a:r>
              <a:rPr lang="en-US" altLang="en-US" dirty="0"/>
              <a:t> </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a:lnSpc>
                <a:spcPct val="85000"/>
              </a:lnSpc>
            </a:pPr>
            <a:r>
              <a:rPr lang="en-US" altLang="en-US" dirty="0"/>
              <a:t>Primary Assessment </a:t>
            </a:r>
            <a:r>
              <a:rPr lang="en-US" altLang="en-US" sz="2000" b="0" dirty="0"/>
              <a:t>(1 of 4)</a:t>
            </a:r>
          </a:p>
        </p:txBody>
      </p:sp>
      <p:sp>
        <p:nvSpPr>
          <p:cNvPr id="100355" name="Rectangle 3"/>
          <p:cNvSpPr>
            <a:spLocks noGrp="1" noChangeArrowheads="1"/>
          </p:cNvSpPr>
          <p:nvPr>
            <p:ph type="body" idx="1"/>
          </p:nvPr>
        </p:nvSpPr>
        <p:spPr/>
        <p:txBody>
          <a:bodyPr rIns="228600"/>
          <a:lstStyle/>
          <a:p>
            <a:pPr>
              <a:spcBef>
                <a:spcPct val="35000"/>
              </a:spcBef>
            </a:pPr>
            <a:r>
              <a:rPr lang="en-US" altLang="en-US" dirty="0"/>
              <a:t>Form a general impression.</a:t>
            </a:r>
          </a:p>
          <a:p>
            <a:pPr lvl="1">
              <a:spcBef>
                <a:spcPct val="35000"/>
              </a:spcBef>
            </a:pPr>
            <a:r>
              <a:rPr lang="en-US" altLang="en-US" dirty="0"/>
              <a:t>Pay attention to chest pain, dyspnea, and complaints of sensory changes.</a:t>
            </a:r>
          </a:p>
          <a:p>
            <a:pPr lvl="1">
              <a:spcBef>
                <a:spcPct val="35000"/>
              </a:spcBef>
            </a:pPr>
            <a:r>
              <a:rPr lang="en-US" altLang="en-US" dirty="0"/>
              <a:t>Determine level of consciousness using the AVPU scale.</a:t>
            </a:r>
          </a:p>
          <a:p>
            <a:pPr lvl="1">
              <a:spcBef>
                <a:spcPct val="35000"/>
              </a:spcBef>
            </a:pPr>
            <a:r>
              <a:rPr lang="en-US" altLang="en-US" dirty="0"/>
              <a:t>Be suspicious of drug or alcohol use.</a:t>
            </a:r>
          </a:p>
          <a:p>
            <a:pPr>
              <a:spcBef>
                <a:spcPct val="35000"/>
              </a:spcBef>
            </a:pPr>
            <a:r>
              <a:rPr lang="en-US" altLang="en-US" dirty="0"/>
              <a:t>Airway and breathing</a:t>
            </a:r>
          </a:p>
          <a:p>
            <a:pPr lvl="1">
              <a:spcBef>
                <a:spcPct val="35000"/>
              </a:spcBef>
            </a:pPr>
            <a:r>
              <a:rPr lang="en-US" altLang="en-US" dirty="0"/>
              <a:t>Open the airway and assess breathing in unresponsive patients.</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(2 of 4)</a:t>
            </a:r>
          </a:p>
        </p:txBody>
      </p:sp>
      <p:sp>
        <p:nvSpPr>
          <p:cNvPr id="101379" name="Rectangle 3"/>
          <p:cNvSpPr>
            <a:spLocks noGrp="1" noChangeArrowheads="1"/>
          </p:cNvSpPr>
          <p:nvPr>
            <p:ph type="body" idx="1"/>
          </p:nvPr>
        </p:nvSpPr>
        <p:spPr/>
        <p:txBody>
          <a:bodyPr rIns="228600"/>
          <a:lstStyle/>
          <a:p>
            <a:pPr>
              <a:spcBef>
                <a:spcPct val="35000"/>
              </a:spcBef>
            </a:pPr>
            <a:r>
              <a:rPr lang="en-US" altLang="en-US" dirty="0"/>
              <a:t>Airway and breathing (cont’d)</a:t>
            </a:r>
          </a:p>
          <a:p>
            <a:pPr lvl="1">
              <a:spcBef>
                <a:spcPct val="35000"/>
              </a:spcBef>
            </a:pPr>
            <a:r>
              <a:rPr lang="en-US" altLang="en-US" dirty="0"/>
              <a:t>Consider spinal trauma and take appropriate actions.</a:t>
            </a:r>
          </a:p>
          <a:p>
            <a:pPr lvl="1">
              <a:spcBef>
                <a:spcPct val="35000"/>
              </a:spcBef>
            </a:pPr>
            <a:r>
              <a:rPr lang="en-US" altLang="en-US" dirty="0"/>
              <a:t>Suction if the patient has vomited.</a:t>
            </a:r>
          </a:p>
          <a:p>
            <a:pPr lvl="1">
              <a:spcBef>
                <a:spcPct val="35000"/>
              </a:spcBef>
            </a:pPr>
            <a:r>
              <a:rPr lang="en-US" altLang="en-US" dirty="0"/>
              <a:t>Provide ventilations with a bag-mask for inadequate breathing. </a:t>
            </a:r>
          </a:p>
          <a:p>
            <a:pPr lvl="1">
              <a:spcBef>
                <a:spcPct val="35000"/>
              </a:spcBef>
            </a:pPr>
            <a:r>
              <a:rPr lang="en-US" altLang="en-US" dirty="0"/>
              <a:t>If the patient is responsive, provide high-flow oxygen with a nonrebreathing mask.</a:t>
            </a:r>
          </a:p>
          <a:p>
            <a:pPr lvl="1">
              <a:spcBef>
                <a:spcPct val="35000"/>
              </a:spcBef>
            </a:pPr>
            <a:r>
              <a:rPr lang="en-US" altLang="en-US" dirty="0"/>
              <a:t>Auscultate and monitor breath sounds.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(3 of 4)</a:t>
            </a:r>
          </a:p>
        </p:txBody>
      </p:sp>
      <p:sp>
        <p:nvSpPr>
          <p:cNvPr id="102403" name="Rectangle 3"/>
          <p:cNvSpPr>
            <a:spLocks noGrp="1" noChangeArrowheads="1"/>
          </p:cNvSpPr>
          <p:nvPr>
            <p:ph type="body" idx="1"/>
          </p:nvPr>
        </p:nvSpPr>
        <p:spPr/>
        <p:txBody>
          <a:bodyPr rIns="228600"/>
          <a:lstStyle/>
          <a:p>
            <a:pPr>
              <a:spcBef>
                <a:spcPct val="35000"/>
              </a:spcBef>
            </a:pPr>
            <a:r>
              <a:rPr lang="en-US" altLang="en-US" dirty="0"/>
              <a:t>Circulation</a:t>
            </a:r>
          </a:p>
          <a:p>
            <a:pPr lvl="1">
              <a:spcBef>
                <a:spcPct val="35000"/>
              </a:spcBef>
            </a:pPr>
            <a:r>
              <a:rPr lang="en-US" altLang="en-US" dirty="0"/>
              <a:t>It may be difficult to find a pulse.</a:t>
            </a:r>
          </a:p>
          <a:p>
            <a:pPr lvl="1">
              <a:spcBef>
                <a:spcPct val="35000"/>
              </a:spcBef>
            </a:pPr>
            <a:r>
              <a:rPr lang="en-US" altLang="en-US" dirty="0"/>
              <a:t>Begin CPR, and apply your AED.</a:t>
            </a:r>
          </a:p>
          <a:p>
            <a:pPr lvl="1">
              <a:spcBef>
                <a:spcPct val="35000"/>
              </a:spcBef>
            </a:pPr>
            <a:r>
              <a:rPr lang="en-US" altLang="en-US" dirty="0"/>
              <a:t>Evaluate for shock and perfusion.</a:t>
            </a:r>
          </a:p>
          <a:p>
            <a:pPr lvl="1">
              <a:spcBef>
                <a:spcPct val="35000"/>
              </a:spcBef>
            </a:pPr>
            <a:r>
              <a:rPr lang="en-US" altLang="en-US" dirty="0"/>
              <a:t>If the MOI suggests trauma, assess for bleeding and treat appropriately.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(4 of 4)</a:t>
            </a:r>
          </a:p>
        </p:txBody>
      </p:sp>
      <p:sp>
        <p:nvSpPr>
          <p:cNvPr id="103427" name="Rectangle 3"/>
          <p:cNvSpPr>
            <a:spLocks noGrp="1" noChangeArrowheads="1"/>
          </p:cNvSpPr>
          <p:nvPr>
            <p:ph type="body" idx="1"/>
          </p:nvPr>
        </p:nvSpPr>
        <p:spPr/>
        <p:txBody>
          <a:bodyPr rIns="228600"/>
          <a:lstStyle/>
          <a:p>
            <a:pPr>
              <a:spcBef>
                <a:spcPct val="35000"/>
              </a:spcBef>
            </a:pPr>
            <a:r>
              <a:rPr lang="en-US" altLang="en-US" dirty="0"/>
              <a:t>Transport decision</a:t>
            </a:r>
          </a:p>
          <a:p>
            <a:pPr lvl="1">
              <a:spcBef>
                <a:spcPct val="35000"/>
              </a:spcBef>
            </a:pPr>
            <a:r>
              <a:rPr lang="en-US" altLang="en-US" dirty="0"/>
              <a:t>Always transport near-drowning patients to the hospital.</a:t>
            </a:r>
          </a:p>
          <a:p>
            <a:pPr lvl="1">
              <a:spcBef>
                <a:spcPct val="35000"/>
              </a:spcBef>
            </a:pPr>
            <a:r>
              <a:rPr lang="en-US" altLang="en-US" dirty="0"/>
              <a:t>Inhalation of any amount of fluid can lead to delayed complications.</a:t>
            </a:r>
          </a:p>
          <a:p>
            <a:pPr lvl="1">
              <a:spcBef>
                <a:spcPct val="35000"/>
              </a:spcBef>
            </a:pPr>
            <a:r>
              <a:rPr lang="en-US" altLang="en-US" dirty="0"/>
              <a:t>Decompression sickness and air embolism must be treated in a recompression chamber.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a:lnSpc>
                <a:spcPct val="85000"/>
              </a:lnSpc>
            </a:pPr>
            <a:r>
              <a:rPr lang="en-US" altLang="en-US" dirty="0"/>
              <a:t>History Taking</a:t>
            </a:r>
            <a:endParaRPr lang="en-US" altLang="en-US" sz="2800" b="0" dirty="0"/>
          </a:p>
        </p:txBody>
      </p:sp>
      <p:sp>
        <p:nvSpPr>
          <p:cNvPr id="104451" name="Content Placeholder 2"/>
          <p:cNvSpPr>
            <a:spLocks noGrp="1"/>
          </p:cNvSpPr>
          <p:nvPr>
            <p:ph type="body" idx="1"/>
          </p:nvPr>
        </p:nvSpPr>
        <p:spPr/>
        <p:txBody>
          <a:bodyPr rIns="228600"/>
          <a:lstStyle/>
          <a:p>
            <a:pPr>
              <a:spcBef>
                <a:spcPct val="35000"/>
              </a:spcBef>
            </a:pPr>
            <a:r>
              <a:rPr lang="en-US" altLang="en-US" dirty="0"/>
              <a:t>Investigate the chief complaint.</a:t>
            </a:r>
          </a:p>
          <a:p>
            <a:pPr lvl="1">
              <a:spcBef>
                <a:spcPct val="35000"/>
              </a:spcBef>
            </a:pPr>
            <a:r>
              <a:rPr lang="en-US" altLang="en-US" dirty="0"/>
              <a:t>Obtain a medical history.</a:t>
            </a:r>
          </a:p>
          <a:p>
            <a:pPr lvl="1">
              <a:spcBef>
                <a:spcPct val="35000"/>
              </a:spcBef>
            </a:pPr>
            <a:r>
              <a:rPr lang="en-US" altLang="en-US" dirty="0"/>
              <a:t>Be alert for injury-specific signs and symptoms.</a:t>
            </a:r>
          </a:p>
          <a:p>
            <a:pPr>
              <a:spcBef>
                <a:spcPct val="35000"/>
              </a:spcBef>
            </a:pPr>
            <a:r>
              <a:rPr lang="en-US" altLang="en-US" dirty="0"/>
              <a:t>SAMPLE history</a:t>
            </a:r>
          </a:p>
          <a:p>
            <a:pPr lvl="1">
              <a:spcBef>
                <a:spcPct val="35000"/>
              </a:spcBef>
            </a:pPr>
            <a:r>
              <a:rPr lang="en-US" altLang="en-US" dirty="0"/>
              <a:t>Determine the depth of the dive, length of time the patient was underwater, time of onset of symptoms, and previous diving activity.</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a:lnSpc>
                <a:spcPct val="85000"/>
              </a:lnSpc>
            </a:pPr>
            <a:r>
              <a:rPr lang="en-US" altLang="en-US" dirty="0"/>
              <a:t>Secondary Assessment </a:t>
            </a:r>
            <a:r>
              <a:rPr lang="en-US" altLang="en-US" sz="2000" b="0" dirty="0"/>
              <a:t>(1 of 3)</a:t>
            </a:r>
          </a:p>
        </p:txBody>
      </p:sp>
      <p:sp>
        <p:nvSpPr>
          <p:cNvPr id="105475" name="Content Placeholder 2"/>
          <p:cNvSpPr>
            <a:spLocks noGrp="1"/>
          </p:cNvSpPr>
          <p:nvPr>
            <p:ph type="body" idx="1"/>
          </p:nvPr>
        </p:nvSpPr>
        <p:spPr/>
        <p:txBody>
          <a:bodyPr rIns="228600"/>
          <a:lstStyle/>
          <a:p>
            <a:pPr>
              <a:spcBef>
                <a:spcPct val="35000"/>
              </a:spcBef>
            </a:pPr>
            <a:r>
              <a:rPr lang="en-US" altLang="en-US" dirty="0"/>
              <a:t>Physical examinations</a:t>
            </a:r>
          </a:p>
          <a:p>
            <a:pPr lvl="1">
              <a:spcBef>
                <a:spcPct val="35000"/>
              </a:spcBef>
            </a:pPr>
            <a:r>
              <a:rPr lang="en-US" altLang="en-US" dirty="0"/>
              <a:t>Examine lungs and breath sounds.</a:t>
            </a:r>
          </a:p>
          <a:p>
            <a:pPr lvl="1">
              <a:spcBef>
                <a:spcPct val="35000"/>
              </a:spcBef>
            </a:pPr>
            <a:r>
              <a:rPr lang="en-US" altLang="en-US" dirty="0"/>
              <a:t>Look for hidden life threats and trauma, indications of the bends or air embolism, and signs of hypothermia. </a:t>
            </a:r>
          </a:p>
          <a:p>
            <a:pPr lvl="1">
              <a:spcBef>
                <a:spcPct val="35000"/>
              </a:spcBef>
            </a:pPr>
            <a:r>
              <a:rPr lang="en-US" altLang="en-US" dirty="0"/>
              <a:t>Complete a detailed full-body scan en route to the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a:lnSpc>
                <a:spcPct val="85000"/>
              </a:lnSpc>
            </a:pPr>
            <a:r>
              <a:rPr lang="en-US" altLang="en-US" dirty="0"/>
              <a:t>Secondary Assessment </a:t>
            </a:r>
            <a:r>
              <a:rPr lang="en-US" altLang="en-US" sz="2000" b="0" dirty="0"/>
              <a:t>(2 of 3)</a:t>
            </a:r>
          </a:p>
        </p:txBody>
      </p:sp>
      <p:sp>
        <p:nvSpPr>
          <p:cNvPr id="106499" name="Content Placeholder 2"/>
          <p:cNvSpPr>
            <a:spLocks noGrp="1"/>
          </p:cNvSpPr>
          <p:nvPr>
            <p:ph type="body" idx="1"/>
          </p:nvPr>
        </p:nvSpPr>
        <p:spPr/>
        <p:txBody>
          <a:bodyPr rIns="228600"/>
          <a:lstStyle/>
          <a:p>
            <a:pPr>
              <a:spcBef>
                <a:spcPct val="35000"/>
              </a:spcBef>
            </a:pPr>
            <a:r>
              <a:rPr lang="en-US" altLang="en-US" dirty="0"/>
              <a:t>Assess for:</a:t>
            </a:r>
          </a:p>
          <a:p>
            <a:pPr lvl="1">
              <a:spcBef>
                <a:spcPct val="35000"/>
              </a:spcBef>
            </a:pPr>
            <a:r>
              <a:rPr lang="en-US" altLang="en-US" dirty="0"/>
              <a:t>Peripheral pulses</a:t>
            </a:r>
          </a:p>
          <a:p>
            <a:pPr lvl="1">
              <a:spcBef>
                <a:spcPct val="35000"/>
              </a:spcBef>
            </a:pPr>
            <a:r>
              <a:rPr lang="en-US" altLang="en-US" dirty="0"/>
              <a:t>Skin color and discoloration</a:t>
            </a:r>
          </a:p>
          <a:p>
            <a:pPr lvl="1">
              <a:spcBef>
                <a:spcPct val="35000"/>
              </a:spcBef>
            </a:pPr>
            <a:r>
              <a:rPr lang="en-US" altLang="en-US" dirty="0"/>
              <a:t>Itching</a:t>
            </a:r>
          </a:p>
          <a:p>
            <a:pPr lvl="1">
              <a:spcBef>
                <a:spcPct val="35000"/>
              </a:spcBef>
            </a:pPr>
            <a:r>
              <a:rPr lang="en-US" altLang="en-US" dirty="0"/>
              <a:t>Pain</a:t>
            </a:r>
          </a:p>
          <a:p>
            <a:pPr lvl="1">
              <a:spcBef>
                <a:spcPct val="35000"/>
              </a:spcBef>
            </a:pPr>
            <a:r>
              <a:rPr lang="en-US" altLang="en-US" dirty="0"/>
              <a:t>Paresthesia (numbness and tingling)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a:lnSpc>
                <a:spcPct val="85000"/>
              </a:lnSpc>
            </a:pPr>
            <a:r>
              <a:rPr lang="en-US" altLang="en-US" dirty="0"/>
              <a:t>Secondary Assessment </a:t>
            </a:r>
            <a:r>
              <a:rPr lang="en-US" altLang="en-US" sz="2000" b="0" dirty="0"/>
              <a:t>(3 of 3)</a:t>
            </a:r>
          </a:p>
        </p:txBody>
      </p:sp>
      <p:sp>
        <p:nvSpPr>
          <p:cNvPr id="107523" name="Content Placeholder 2"/>
          <p:cNvSpPr>
            <a:spLocks noGrp="1"/>
          </p:cNvSpPr>
          <p:nvPr>
            <p:ph type="body" idx="1"/>
          </p:nvPr>
        </p:nvSpPr>
        <p:spPr/>
        <p:txBody>
          <a:bodyPr rIns="228600"/>
          <a:lstStyle/>
          <a:p>
            <a:pPr>
              <a:spcBef>
                <a:spcPct val="35000"/>
              </a:spcBef>
            </a:pPr>
            <a:r>
              <a:rPr lang="en-US" altLang="en-US" dirty="0"/>
              <a:t>Vital signs</a:t>
            </a:r>
          </a:p>
          <a:p>
            <a:pPr lvl="1">
              <a:spcBef>
                <a:spcPct val="35000"/>
              </a:spcBef>
            </a:pPr>
            <a:r>
              <a:rPr lang="en-US" altLang="en-US" dirty="0"/>
              <a:t>Check pulse rate, quality, and rhythm.</a:t>
            </a:r>
          </a:p>
          <a:p>
            <a:pPr lvl="1">
              <a:spcBef>
                <a:spcPct val="35000"/>
              </a:spcBef>
            </a:pPr>
            <a:r>
              <a:rPr lang="en-US" altLang="en-US" dirty="0"/>
              <a:t>Check respiratory rate, quality, and rhythm, and listen for lung sounds.</a:t>
            </a:r>
          </a:p>
          <a:p>
            <a:pPr lvl="1">
              <a:spcBef>
                <a:spcPct val="35000"/>
              </a:spcBef>
            </a:pPr>
            <a:r>
              <a:rPr lang="en-US" altLang="en-US" dirty="0"/>
              <a:t>Assess pupil size and reactivity.</a:t>
            </a:r>
          </a:p>
          <a:p>
            <a:pPr>
              <a:spcBef>
                <a:spcPct val="35000"/>
              </a:spcBef>
            </a:pPr>
            <a:r>
              <a:rPr lang="en-US" altLang="en-US" dirty="0"/>
              <a:t>Monitoring devices</a:t>
            </a:r>
          </a:p>
          <a:p>
            <a:pPr lvl="1">
              <a:spcBef>
                <a:spcPct val="35000"/>
              </a:spcBef>
            </a:pPr>
            <a:r>
              <a:rPr lang="en-US" altLang="en-US" dirty="0"/>
              <a:t>Oxygen saturation readings may be inaccurate.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a:lnSpc>
                <a:spcPct val="85000"/>
              </a:lnSpc>
            </a:pPr>
            <a:r>
              <a:rPr lang="en-US" altLang="en-US" dirty="0"/>
              <a:t>Reassessment </a:t>
            </a:r>
            <a:r>
              <a:rPr lang="en-US" altLang="en-US" sz="2000" b="0" dirty="0"/>
              <a:t>(1 of 2)</a:t>
            </a:r>
          </a:p>
        </p:txBody>
      </p:sp>
      <p:sp>
        <p:nvSpPr>
          <p:cNvPr id="108547" name="Content Placeholder 2"/>
          <p:cNvSpPr>
            <a:spLocks noGrp="1"/>
          </p:cNvSpPr>
          <p:nvPr>
            <p:ph type="body" idx="1"/>
          </p:nvPr>
        </p:nvSpPr>
        <p:spPr>
          <a:xfrm>
            <a:off x="898525" y="1470025"/>
            <a:ext cx="10566400" cy="4800600"/>
          </a:xfrm>
        </p:spPr>
        <p:txBody>
          <a:bodyPr rIns="228600"/>
          <a:lstStyle/>
          <a:p>
            <a:pPr>
              <a:spcBef>
                <a:spcPct val="35000"/>
              </a:spcBef>
            </a:pPr>
            <a:r>
              <a:rPr lang="en-US" altLang="en-US" dirty="0"/>
              <a:t>Repeat the primary assessment.</a:t>
            </a:r>
          </a:p>
          <a:p>
            <a:pPr lvl="1">
              <a:spcBef>
                <a:spcPct val="35000"/>
              </a:spcBef>
            </a:pPr>
            <a:r>
              <a:rPr lang="en-US" altLang="en-US" dirty="0"/>
              <a:t>Drowning patients may deteriorate rapidly due to:</a:t>
            </a:r>
          </a:p>
          <a:p>
            <a:pPr lvl="2">
              <a:spcBef>
                <a:spcPts val="900"/>
              </a:spcBef>
            </a:pPr>
            <a:r>
              <a:rPr lang="en-US" altLang="en-US" sz="2000" dirty="0"/>
              <a:t>Pulmonary injury</a:t>
            </a:r>
          </a:p>
          <a:p>
            <a:pPr lvl="2">
              <a:spcBef>
                <a:spcPts val="900"/>
              </a:spcBef>
            </a:pPr>
            <a:r>
              <a:rPr lang="en-US" altLang="en-US" sz="2000" dirty="0"/>
              <a:t>Fluid shifts in the body</a:t>
            </a:r>
          </a:p>
          <a:p>
            <a:pPr lvl="2">
              <a:spcBef>
                <a:spcPts val="900"/>
              </a:spcBef>
            </a:pPr>
            <a:r>
              <a:rPr lang="en-US" altLang="en-US" sz="2000" dirty="0"/>
              <a:t>Cerebral hypoxia</a:t>
            </a:r>
          </a:p>
          <a:p>
            <a:pPr lvl="2">
              <a:spcBef>
                <a:spcPts val="900"/>
              </a:spcBef>
            </a:pPr>
            <a:r>
              <a:rPr lang="en-US" altLang="en-US" sz="2000" dirty="0"/>
              <a:t>Hypothermia</a:t>
            </a:r>
          </a:p>
          <a:p>
            <a:pPr lvl="1">
              <a:spcBef>
                <a:spcPct val="35000"/>
              </a:spcBef>
            </a:pPr>
            <a:r>
              <a:rPr lang="en-US" altLang="en-US" dirty="0"/>
              <a:t>Pneumothorax, air embolism, or decompression sickness patients may decompensate quickly. </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519</TotalTime>
  <Words>20923</Words>
  <Application>Microsoft Macintosh PowerPoint</Application>
  <PresentationFormat>Widescreen</PresentationFormat>
  <Paragraphs>2316</Paragraphs>
  <Slides>177</Slides>
  <Notes>173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177</vt:i4>
      </vt:variant>
    </vt:vector>
  </HeadingPairs>
  <TitlesOfParts>
    <vt:vector size="183" baseType="lpstr">
      <vt:lpstr>Arial</vt:lpstr>
      <vt:lpstr>Calibri</vt:lpstr>
      <vt:lpstr>Courier New</vt:lpstr>
      <vt:lpstr>Times New Roman</vt:lpstr>
      <vt:lpstr>Wingdings</vt:lpstr>
      <vt:lpstr>Educational subjects 16x9</vt:lpstr>
      <vt:lpstr>Environmental Emergencies</vt:lpstr>
      <vt:lpstr>National EMS Education Standard Competencies (1 of 3)</vt:lpstr>
      <vt:lpstr>National EMS Education Standard Competencies (2 of 3)</vt:lpstr>
      <vt:lpstr>National EMS Education Standard Competencies (3 of 3)</vt:lpstr>
      <vt:lpstr>Introduction (1 of 2)</vt:lpstr>
      <vt:lpstr>Introduction (2 of 2)</vt:lpstr>
      <vt:lpstr>Factors Affecting Exposure (1 of 3)</vt:lpstr>
      <vt:lpstr>Factors Affecting Exposure (2 of 3)</vt:lpstr>
      <vt:lpstr>Factors Affecting Exposure (3 of 3)</vt:lpstr>
      <vt:lpstr>Cold Exposure (1 of 5)</vt:lpstr>
      <vt:lpstr>Cold Exposure (2 of 5)</vt:lpstr>
      <vt:lpstr>Cold Exposure (3 of 5)</vt:lpstr>
      <vt:lpstr>Cold Exposure (4 of 5)</vt:lpstr>
      <vt:lpstr>Cold Exposure (5 of 5)</vt:lpstr>
      <vt:lpstr>Hypothermia (1 of 7)</vt:lpstr>
      <vt:lpstr>Hypothermia (2 of 7)</vt:lpstr>
      <vt:lpstr>Hypothermia (3 of 7)</vt:lpstr>
      <vt:lpstr>Hypothermia (4 of 7)</vt:lpstr>
      <vt:lpstr>Hypothermia (5 of 7)</vt:lpstr>
      <vt:lpstr>Hypothermia (6 of 7)</vt:lpstr>
      <vt:lpstr>Hypothermia (7 of 7)</vt:lpstr>
      <vt:lpstr>Local Cold Injuries (1 of 5)</vt:lpstr>
      <vt:lpstr>Local Cold Injuries (2 of 5)</vt:lpstr>
      <vt:lpstr>Local Cold Injuries (3 of 5)</vt:lpstr>
      <vt:lpstr>Local Cold Injuries (4 of 5)</vt:lpstr>
      <vt:lpstr>Local Cold Injuries (5 of 5)</vt:lpstr>
      <vt:lpstr>Frostnip and Immersion Foot (1 of 3)</vt:lpstr>
      <vt:lpstr>Frostnip and Immersion Foot (2 of 3)</vt:lpstr>
      <vt:lpstr>Frostnip and Immersion Foot (3 of 3)</vt:lpstr>
      <vt:lpstr>Frostbite (1 of 3)</vt:lpstr>
      <vt:lpstr>Frostbite (2 of 3)</vt:lpstr>
      <vt:lpstr>Frostbite (3 of 3)</vt:lpstr>
      <vt:lpstr>Scene Size-up (1 of 2)</vt:lpstr>
      <vt:lpstr>Scene Size-up (2 of 2)</vt:lpstr>
      <vt:lpstr>Primary Assessment (1 of 4) </vt:lpstr>
      <vt:lpstr>Primary Assessment (2 of 4)</vt:lpstr>
      <vt:lpstr>Primary Assessment (3 of 4)</vt:lpstr>
      <vt:lpstr>Primary Assessment (4 of 4)</vt:lpstr>
      <vt:lpstr>History Taking</vt:lpstr>
      <vt:lpstr>Secondary Assessment (1 of 3)</vt:lpstr>
      <vt:lpstr>Secondary Assessment (2 of 3)</vt:lpstr>
      <vt:lpstr>Secondary Assessment (3 of 3)</vt:lpstr>
      <vt:lpstr>Reassessment (1 of 2)</vt:lpstr>
      <vt:lpstr>Reassessment (2 of 2)</vt:lpstr>
      <vt:lpstr>General Management of Cold Emergencies (1 of 4)</vt:lpstr>
      <vt:lpstr>General Management of Cold Emergencies (2 of 4)</vt:lpstr>
      <vt:lpstr>General Management of Cold Emergencies (3 of 4)</vt:lpstr>
      <vt:lpstr>General Management of Cold Emergencies (4 of 4)</vt:lpstr>
      <vt:lpstr>Emergency Care of Local Cold Injuries (1 of 3)</vt:lpstr>
      <vt:lpstr>Emergency Care of Local Cold Injuries (2 of 3)</vt:lpstr>
      <vt:lpstr>Emergency Care of Local Cold Injuries (3 of 3)</vt:lpstr>
      <vt:lpstr>Cold Exposure and You</vt:lpstr>
      <vt:lpstr>Heat Exposure (1 of 3)</vt:lpstr>
      <vt:lpstr>Heat Exposure (2 of 3)</vt:lpstr>
      <vt:lpstr>Heat Exposure (3 of 3)</vt:lpstr>
      <vt:lpstr>Heat Cramps</vt:lpstr>
      <vt:lpstr>Heat Exhaustion (1 of 2)</vt:lpstr>
      <vt:lpstr>Heat Exhaustion (2 of 2)</vt:lpstr>
      <vt:lpstr>Heatstroke (1 of 3)</vt:lpstr>
      <vt:lpstr>Heatstroke (2 of 3)</vt:lpstr>
      <vt:lpstr>Heatstroke (3 of 3)</vt:lpstr>
      <vt:lpstr>Scene Size-up</vt:lpstr>
      <vt:lpstr>Primary Assessment (1 of 3)</vt:lpstr>
      <vt:lpstr>Primary Assessment (2 of 3)</vt:lpstr>
      <vt:lpstr>Primary Assessment (3 of 3)</vt:lpstr>
      <vt:lpstr>History Taking (1 of 2)</vt:lpstr>
      <vt:lpstr>History Taking (2 of 2)</vt:lpstr>
      <vt:lpstr>Secondary Assessment (1 of 2)</vt:lpstr>
      <vt:lpstr>Secondary Assessment (2 of 2)</vt:lpstr>
      <vt:lpstr>Reassessment (1 of 2)</vt:lpstr>
      <vt:lpstr>Reassessment (2 of 2)</vt:lpstr>
      <vt:lpstr>Management of Heat Emergencies (1 of 3)</vt:lpstr>
      <vt:lpstr>Management of Heat Emergencies (2 of 3)</vt:lpstr>
      <vt:lpstr>Management of Heat Emergencies (3 of 3)</vt:lpstr>
      <vt:lpstr>Drowning (1 of 2)</vt:lpstr>
      <vt:lpstr>Drowning (2 of 2)</vt:lpstr>
      <vt:lpstr>Spinal Injuries in Submersion Incidents (1 of 2)</vt:lpstr>
      <vt:lpstr>Spinal Injuries in Submersion Incidents (2 of 2)</vt:lpstr>
      <vt:lpstr>Safety</vt:lpstr>
      <vt:lpstr>Recovery Techniques</vt:lpstr>
      <vt:lpstr>Resuscitation Efforts</vt:lpstr>
      <vt:lpstr>Descent Emergencies (1 of 2)</vt:lpstr>
      <vt:lpstr>Descent Emergencies (2 of 2)</vt:lpstr>
      <vt:lpstr>Emergencies at the Bottom</vt:lpstr>
      <vt:lpstr>Ascent Emergencies (1 of 5)</vt:lpstr>
      <vt:lpstr>Ascent Emergencies (2 of 5)</vt:lpstr>
      <vt:lpstr>Ascent Emergencies (3 of 5)</vt:lpstr>
      <vt:lpstr>Ascent Emergencies (4 of 5)</vt:lpstr>
      <vt:lpstr>Ascent Emergencies (5 of 5)</vt:lpstr>
      <vt:lpstr>Scene Size-up</vt:lpstr>
      <vt:lpstr>Primary Assessment (1 of 4)</vt:lpstr>
      <vt:lpstr>Primary Assessment (2 of 4)</vt:lpstr>
      <vt:lpstr>Primary Assessment (3 of 4)</vt:lpstr>
      <vt:lpstr>Primary Assessment (4 of 4)</vt:lpstr>
      <vt:lpstr>History Taking</vt:lpstr>
      <vt:lpstr>Secondary Assessment (1 of 3)</vt:lpstr>
      <vt:lpstr>Secondary Assessment (2 of 3)</vt:lpstr>
      <vt:lpstr>Secondary Assessment (3 of 3)</vt:lpstr>
      <vt:lpstr>Reassessment (1 of 2)</vt:lpstr>
      <vt:lpstr>Reassessment (2 of 2)</vt:lpstr>
      <vt:lpstr>Emergency Care for Drowning or  Diving Emergencies (1 of 2)</vt:lpstr>
      <vt:lpstr>Emergency Care for Drowning or  Diving Emergencies (2 of 2)</vt:lpstr>
      <vt:lpstr>Other Water Hazards</vt:lpstr>
      <vt:lpstr>Prevention</vt:lpstr>
      <vt:lpstr>High Altitude (1 of 6)</vt:lpstr>
      <vt:lpstr>High Altitude (2 of 6)</vt:lpstr>
      <vt:lpstr>High Altitude (3 of 6)</vt:lpstr>
      <vt:lpstr>High Altitude (4 of 6)</vt:lpstr>
      <vt:lpstr>High Altitude (5 of 6)</vt:lpstr>
      <vt:lpstr>High Altitude (6 of 6)</vt:lpstr>
      <vt:lpstr>Lightning (1 of 4)</vt:lpstr>
      <vt:lpstr>Lightning (2 of 4)</vt:lpstr>
      <vt:lpstr>Lightning (3 of 4)</vt:lpstr>
      <vt:lpstr>Lightning (4 of 4)</vt:lpstr>
      <vt:lpstr>Spider Bites</vt:lpstr>
      <vt:lpstr>Black Widow Spider (1 of 4)</vt:lpstr>
      <vt:lpstr>Black Widow Spider (2 of 4)</vt:lpstr>
      <vt:lpstr>Black Widow Spider (3 of 4)</vt:lpstr>
      <vt:lpstr>Black Widow Spider (4 of 4)</vt:lpstr>
      <vt:lpstr>Brown Recluse Spider (1 of 2)</vt:lpstr>
      <vt:lpstr>Brown Recluse Spider (2 of 2)</vt:lpstr>
      <vt:lpstr>Hymenoptera Stings</vt:lpstr>
      <vt:lpstr>Snakebites (1 of 3)</vt:lpstr>
      <vt:lpstr>Snakebites (2 of 3)</vt:lpstr>
      <vt:lpstr>Snakebites (3 of 3)</vt:lpstr>
      <vt:lpstr>Pit Vipers (1 of 7)</vt:lpstr>
      <vt:lpstr>Pit Vipers (2 of 7)</vt:lpstr>
      <vt:lpstr>Pit Vipers (3 of 7)</vt:lpstr>
      <vt:lpstr>Pit Vipers (4 of 7)</vt:lpstr>
      <vt:lpstr>Pit Vipers (5 of 7)</vt:lpstr>
      <vt:lpstr>Pit Vipers (6 of 7)</vt:lpstr>
      <vt:lpstr>Pit Vipers (7 of 7)</vt:lpstr>
      <vt:lpstr>Coral Snakes (1 of 2)</vt:lpstr>
      <vt:lpstr>Coral Snakes (2 of 2)</vt:lpstr>
      <vt:lpstr>Scorpion Stings (1 of 3)</vt:lpstr>
      <vt:lpstr>Scorpion Stings (2 of 3)</vt:lpstr>
      <vt:lpstr>Scorpion Stings (3 of 3)</vt:lpstr>
      <vt:lpstr>Tick Bites (1 of 5)</vt:lpstr>
      <vt:lpstr>Tick Bites (2 of 5)</vt:lpstr>
      <vt:lpstr>Tick Bites (3 of 5)</vt:lpstr>
      <vt:lpstr>Tick Bites (4 of 5)</vt:lpstr>
      <vt:lpstr>Tick Bites (5 of 5)</vt:lpstr>
      <vt:lpstr>Injuries From Marine Animals (1 of 4)</vt:lpstr>
      <vt:lpstr>Injuries From Marine Animals (2 of 4)</vt:lpstr>
      <vt:lpstr>Injuries From Marine Animals (3 of 4)</vt:lpstr>
      <vt:lpstr>Injuries From Marine Animals (4 of 4)</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(1 of 2)</vt:lpstr>
      <vt:lpstr>Review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61</cp:revision>
  <dcterms:created xsi:type="dcterms:W3CDTF">2019-03-08T18:11:57Z</dcterms:created>
  <dcterms:modified xsi:type="dcterms:W3CDTF">2021-01-04T19:43:27Z</dcterms:modified>
</cp:coreProperties>
</file>